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230" r:id="rId1"/>
  </p:sldMasterIdLst>
  <p:notesMasterIdLst>
    <p:notesMasterId r:id="rId46"/>
  </p:notesMasterIdLst>
  <p:handoutMasterIdLst>
    <p:handoutMasterId r:id="rId47"/>
  </p:handoutMasterIdLst>
  <p:sldIdLst>
    <p:sldId id="269" r:id="rId2"/>
    <p:sldId id="326" r:id="rId3"/>
    <p:sldId id="312" r:id="rId4"/>
    <p:sldId id="337" r:id="rId5"/>
    <p:sldId id="270" r:id="rId6"/>
    <p:sldId id="321" r:id="rId7"/>
    <p:sldId id="338" r:id="rId8"/>
    <p:sldId id="347" r:id="rId9"/>
    <p:sldId id="297" r:id="rId10"/>
    <p:sldId id="322" r:id="rId11"/>
    <p:sldId id="339" r:id="rId12"/>
    <p:sldId id="323" r:id="rId13"/>
    <p:sldId id="340" r:id="rId14"/>
    <p:sldId id="324" r:id="rId15"/>
    <p:sldId id="345" r:id="rId16"/>
    <p:sldId id="287" r:id="rId17"/>
    <p:sldId id="288" r:id="rId18"/>
    <p:sldId id="330" r:id="rId19"/>
    <p:sldId id="343" r:id="rId20"/>
    <p:sldId id="344" r:id="rId21"/>
    <p:sldId id="313" r:id="rId22"/>
    <p:sldId id="274" r:id="rId23"/>
    <p:sldId id="342" r:id="rId24"/>
    <p:sldId id="328" r:id="rId25"/>
    <p:sldId id="295" r:id="rId26"/>
    <p:sldId id="277" r:id="rId27"/>
    <p:sldId id="329" r:id="rId28"/>
    <p:sldId id="279" r:id="rId29"/>
    <p:sldId id="314" r:id="rId30"/>
    <p:sldId id="315" r:id="rId31"/>
    <p:sldId id="334" r:id="rId32"/>
    <p:sldId id="335" r:id="rId33"/>
    <p:sldId id="320" r:id="rId34"/>
    <p:sldId id="317" r:id="rId35"/>
    <p:sldId id="286" r:id="rId36"/>
    <p:sldId id="346" r:id="rId37"/>
    <p:sldId id="348" r:id="rId38"/>
    <p:sldId id="349" r:id="rId39"/>
    <p:sldId id="350" r:id="rId40"/>
    <p:sldId id="351" r:id="rId41"/>
    <p:sldId id="352" r:id="rId42"/>
    <p:sldId id="300" r:id="rId43"/>
    <p:sldId id="318" r:id="rId44"/>
    <p:sldId id="331" r:id="rId4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480">
          <p15:clr>
            <a:srgbClr val="A4A3A4"/>
          </p15:clr>
        </p15:guide>
      </p15:sldGuideLst>
    </p:ext>
    <p:ext uri="{2D200454-40CA-4A62-9FC3-DE9A4176ACB9}">
      <p15:notesGuideLst xmlns:p15="http://schemas.microsoft.com/office/powerpoint/2012/main">
        <p15:guide id="1" orient="horz" pos="2932">
          <p15:clr>
            <a:srgbClr val="A4A3A4"/>
          </p15:clr>
        </p15:guide>
        <p15:guide id="2" pos="219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F81BD"/>
    <a:srgbClr val="C3222E"/>
    <a:srgbClr val="E6B9B8"/>
    <a:srgbClr val="B31A2E"/>
    <a:srgbClr val="3333FF"/>
    <a:srgbClr val="D3EE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83555" autoAdjust="0"/>
  </p:normalViewPr>
  <p:slideViewPr>
    <p:cSldViewPr>
      <p:cViewPr varScale="1">
        <p:scale>
          <a:sx n="83" d="100"/>
          <a:sy n="83" d="100"/>
        </p:scale>
        <p:origin x="1710" y="90"/>
      </p:cViewPr>
      <p:guideLst>
        <p:guide orient="horz" pos="1104"/>
        <p:guide pos="480"/>
      </p:guideLst>
    </p:cSldViewPr>
  </p:slideViewPr>
  <p:notesTextViewPr>
    <p:cViewPr>
      <p:scale>
        <a:sx n="3" d="2"/>
        <a:sy n="3" d="2"/>
      </p:scale>
      <p:origin x="0" y="0"/>
    </p:cViewPr>
  </p:notesTextViewPr>
  <p:sorterViewPr>
    <p:cViewPr>
      <p:scale>
        <a:sx n="100" d="100"/>
        <a:sy n="100" d="100"/>
      </p:scale>
      <p:origin x="0" y="-3328"/>
    </p:cViewPr>
  </p:sorterViewPr>
  <p:notesViewPr>
    <p:cSldViewPr>
      <p:cViewPr varScale="1">
        <p:scale>
          <a:sx n="66" d="100"/>
          <a:sy n="66" d="100"/>
        </p:scale>
        <p:origin x="-3086" y="-72"/>
      </p:cViewPr>
      <p:guideLst>
        <p:guide orient="horz" pos="2932"/>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cs typeface="Arial" charset="0"/>
              </a:defRPr>
            </a:lvl1pPr>
          </a:lstStyle>
          <a:p>
            <a:pPr>
              <a:defRPr/>
            </a:pPr>
            <a:endParaRPr lang="en-US" dirty="0">
              <a:cs typeface="Calibri" panose="020F0502020204030204" pitchFamily="34" charset="0"/>
            </a:endParaRPr>
          </a:p>
        </p:txBody>
      </p:sp>
      <p:sp>
        <p:nvSpPr>
          <p:cNvPr id="3" name="Date Placeholder 2"/>
          <p:cNvSpPr>
            <a:spLocks noGrp="1"/>
          </p:cNvSpPr>
          <p:nvPr>
            <p:ph type="dt" sz="quarter" idx="1"/>
          </p:nvPr>
        </p:nvSpPr>
        <p:spPr>
          <a:xfrm>
            <a:off x="3940175" y="0"/>
            <a:ext cx="3013075" cy="465138"/>
          </a:xfrm>
          <a:prstGeom prst="rect">
            <a:avLst/>
          </a:prstGeom>
        </p:spPr>
        <p:txBody>
          <a:bodyPr vert="horz" lIns="92930" tIns="46465" rIns="92930" bIns="46465" rtlCol="0"/>
          <a:lstStyle>
            <a:lvl1pPr algn="r" eaLnBrk="1" hangingPunct="1">
              <a:defRPr sz="1200">
                <a:cs typeface="Arial" charset="0"/>
              </a:defRPr>
            </a:lvl1pPr>
          </a:lstStyle>
          <a:p>
            <a:pPr>
              <a:defRPr/>
            </a:pPr>
            <a:fld id="{B2BD189C-2576-4768-B879-B397342C2126}" type="datetimeFigureOut">
              <a:rPr lang="en-US">
                <a:cs typeface="Calibri" panose="020F0502020204030204" pitchFamily="34" charset="0"/>
              </a:rPr>
              <a:pPr>
                <a:defRPr/>
              </a:pPr>
              <a:t>10/25/2016</a:t>
            </a:fld>
            <a:endParaRPr lang="en-US" dirty="0">
              <a:cs typeface="Calibri" panose="020F0502020204030204" pitchFamily="34" charset="0"/>
            </a:endParaRPr>
          </a:p>
        </p:txBody>
      </p:sp>
      <p:sp>
        <p:nvSpPr>
          <p:cNvPr id="4" name="Footer Placeholder 3"/>
          <p:cNvSpPr>
            <a:spLocks noGrp="1"/>
          </p:cNvSpPr>
          <p:nvPr>
            <p:ph type="ftr" sz="quarter" idx="2"/>
          </p:nvPr>
        </p:nvSpPr>
        <p:spPr>
          <a:xfrm>
            <a:off x="0" y="8842375"/>
            <a:ext cx="3013075" cy="465138"/>
          </a:xfrm>
          <a:prstGeom prst="rect">
            <a:avLst/>
          </a:prstGeom>
        </p:spPr>
        <p:txBody>
          <a:bodyPr vert="horz" lIns="92930" tIns="46465" rIns="92930" bIns="46465" rtlCol="0" anchor="b"/>
          <a:lstStyle>
            <a:lvl1pPr algn="l" eaLnBrk="1" hangingPunct="1">
              <a:defRPr sz="1200">
                <a:cs typeface="Arial" charset="0"/>
              </a:defRPr>
            </a:lvl1pPr>
          </a:lstStyle>
          <a:p>
            <a:pPr>
              <a:defRPr/>
            </a:pPr>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1B369064-0E85-49FD-877A-C5F71162BED6}"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38878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eaLnBrk="1" fontAlgn="auto" hangingPunct="1">
              <a:spcBef>
                <a:spcPts val="0"/>
              </a:spcBef>
              <a:spcAft>
                <a:spcPts val="0"/>
              </a:spcAft>
              <a:defRPr sz="1200">
                <a:latin typeface="+mn-lt"/>
                <a:cs typeface="+mn-cs"/>
              </a:defRPr>
            </a:lvl1pPr>
          </a:lstStyle>
          <a:p>
            <a:pPr>
              <a:defRPr/>
            </a:pPr>
            <a:fld id="{A46A43EC-2F8A-4233-B861-D4FF7D930FEB}" type="datetimeFigureOut">
              <a:rPr lang="en-US"/>
              <a:pPr>
                <a:defRPr/>
              </a:pPr>
              <a:t>10/25/2016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cs typeface="Calibri" panose="020F0502020204030204" pitchFamily="34" charset="0"/>
              </a:defRPr>
            </a:lvl1pPr>
          </a:lstStyle>
          <a:p>
            <a:pPr>
              <a:defRPr/>
            </a:pPr>
            <a:fld id="{2BE8E61D-F741-4227-86F3-ACF66B312F42}" type="slidenum">
              <a:rPr lang="en-US" altLang="en-US" smtClean="0"/>
              <a:pPr>
                <a:defRPr/>
              </a:pPr>
              <a:t>‹#›</a:t>
            </a:fld>
            <a:endParaRPr lang="en-US" altLang="en-US" dirty="0"/>
          </a:p>
        </p:txBody>
      </p:sp>
    </p:spTree>
    <p:extLst>
      <p:ext uri="{BB962C8B-B14F-4D97-AF65-F5344CB8AC3E}">
        <p14:creationId xmlns:p14="http://schemas.microsoft.com/office/powerpoint/2010/main" val="2821012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8AF260-9F53-4FC0-AC90-99581417CA0A}" type="slidenum">
              <a:rPr lang="en-US" altLang="en-US" smtClean="0">
                <a:cs typeface="Calibri" panose="020F0502020204030204" pitchFamily="34" charset="0"/>
              </a:rPr>
              <a:pPr/>
              <a:t>1</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792422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name basis only – no last names</a:t>
            </a:r>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14</a:t>
            </a:fld>
            <a:endParaRPr lang="en-US" altLang="en-US" dirty="0"/>
          </a:p>
        </p:txBody>
      </p:sp>
    </p:spTree>
    <p:extLst>
      <p:ext uri="{BB962C8B-B14F-4D97-AF65-F5344CB8AC3E}">
        <p14:creationId xmlns:p14="http://schemas.microsoft.com/office/powerpoint/2010/main" val="1886149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 Counselors and Client Facilitators know that they are responsible for compliance only on the requirements marked in blue, however they should be aware of the other requirements to assist leaders to bring sites into compliance with all requirements. Advise that when IRS does a site review the site will receive a “grade” on each of the requirements; </a:t>
            </a:r>
            <a:r>
              <a:rPr lang="en-US" altLang="en-US" dirty="0" err="1" smtClean="0"/>
              <a:t>QSR</a:t>
            </a:r>
            <a:r>
              <a:rPr lang="en-US" altLang="en-US" dirty="0" smtClean="0"/>
              <a:t> requirements are also reviewed when Tax-Aide leaders do an internal site review.</a:t>
            </a:r>
          </a:p>
          <a:p>
            <a:endParaRPr lang="en-US" altLang="en-US" dirty="0" smtClean="0"/>
          </a:p>
          <a:p>
            <a:r>
              <a:rPr lang="en-US" altLang="en-US" dirty="0" smtClean="0"/>
              <a:t>Client Facilitators or “Greeters” are required to take the Intake/Interview and Quality Review Test so that they are familiar with the Quality Review process and be able to explain the process to a taxpayer.</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5EF0ED-54E2-4D38-9004-7A2EB58C615B}" type="slidenum">
              <a:rPr lang="en-US" altLang="en-US" smtClean="0">
                <a:cs typeface="Calibri" panose="020F0502020204030204" pitchFamily="34" charset="0"/>
              </a:rPr>
              <a:pPr/>
              <a:t>16</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402974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B574194-084A-491D-ABEC-91E68A106AB7}" type="slidenum">
              <a:rPr lang="en-US" altLang="en-US" smtClean="0">
                <a:cs typeface="Calibri" panose="020F0502020204030204" pitchFamily="34" charset="0"/>
              </a:rPr>
              <a:pPr/>
              <a:t>17</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415119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QSR – Quality Site Requirement</a:t>
            </a:r>
          </a:p>
          <a:p>
            <a:r>
              <a:rPr lang="en-US" altLang="en-US" smtClean="0"/>
              <a:t>VSC – Volunteer Standards of Conduct</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F72B7EA-646F-4BA6-BEF9-C3EA8FA210D3}" type="slidenum">
              <a:rPr lang="en-US" altLang="en-US" smtClean="0">
                <a:cs typeface="Calibri" panose="020F0502020204030204" pitchFamily="34" charset="0"/>
              </a:rPr>
              <a:pPr/>
              <a:t>18</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365195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Updated Policy and Procedures Manual in September. New this tax</a:t>
            </a:r>
            <a:r>
              <a:rPr lang="en-US" baseline="0" dirty="0" smtClean="0"/>
              <a:t> season, Client Facilitators must complete the Intake/Interview Quality Review training and test. This can be either a classroom, in-person training, webinar or by using Link &amp; Learn. </a:t>
            </a:r>
            <a:endParaRPr lang="en-US" dirty="0" smtClean="0"/>
          </a:p>
          <a:p>
            <a:endParaRPr lang="en-US" dirty="0"/>
          </a:p>
        </p:txBody>
      </p:sp>
      <p:sp>
        <p:nvSpPr>
          <p:cNvPr id="4" name="Slide Number Placeholder 3"/>
          <p:cNvSpPr>
            <a:spLocks noGrp="1"/>
          </p:cNvSpPr>
          <p:nvPr>
            <p:ph type="sldNum" sz="quarter" idx="10"/>
          </p:nvPr>
        </p:nvSpPr>
        <p:spPr/>
        <p:txBody>
          <a:bodyPr/>
          <a:lstStyle/>
          <a:p>
            <a:fld id="{B172201D-EBCD-4297-A061-7418D3C6BC64}" type="slidenum">
              <a:rPr lang="en-US" smtClean="0"/>
              <a:t>19</a:t>
            </a:fld>
            <a:endParaRPr lang="en-US"/>
          </a:p>
        </p:txBody>
      </p:sp>
    </p:spTree>
    <p:extLst>
      <p:ext uri="{BB962C8B-B14F-4D97-AF65-F5344CB8AC3E}">
        <p14:creationId xmlns:p14="http://schemas.microsoft.com/office/powerpoint/2010/main" val="478053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 Policy and Procedures Manual in September. New this tax</a:t>
            </a:r>
            <a:r>
              <a:rPr lang="en-US" baseline="0" dirty="0" smtClean="0"/>
              <a:t> season, Client Facilitators must pass the Intake/Interview Quality Review test. This can be accomplished through Link &amp; Learn or by paper, although it is recommended that volunteers use Link &amp; Learn.</a:t>
            </a:r>
            <a:endParaRPr lang="en-US" dirty="0"/>
          </a:p>
        </p:txBody>
      </p:sp>
      <p:sp>
        <p:nvSpPr>
          <p:cNvPr id="4" name="Slide Number Placeholder 3"/>
          <p:cNvSpPr>
            <a:spLocks noGrp="1"/>
          </p:cNvSpPr>
          <p:nvPr>
            <p:ph type="sldNum" sz="quarter" idx="10"/>
          </p:nvPr>
        </p:nvSpPr>
        <p:spPr/>
        <p:txBody>
          <a:bodyPr/>
          <a:lstStyle/>
          <a:p>
            <a:fld id="{B172201D-EBCD-4297-A061-7418D3C6BC64}" type="slidenum">
              <a:rPr lang="en-US" smtClean="0"/>
              <a:t>20</a:t>
            </a:fld>
            <a:endParaRPr lang="en-US"/>
          </a:p>
        </p:txBody>
      </p:sp>
    </p:spTree>
    <p:extLst>
      <p:ext uri="{BB962C8B-B14F-4D97-AF65-F5344CB8AC3E}">
        <p14:creationId xmlns:p14="http://schemas.microsoft.com/office/powerpoint/2010/main" val="354535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Intake form must be completed even for taxpayers who are unlikely to experience any change from year to year, or those who say that nothing has changed. If the taxpayer has difficulty completing the form, the Client Facilitator can assist by reading the questions and/or providing explanation, however a non-certified Client Facilitator can’t provide tax law information.</a:t>
            </a:r>
          </a:p>
          <a:p>
            <a:pPr marL="171450" indent="-171450">
              <a:buFontTx/>
              <a:buChar char="•"/>
            </a:pPr>
            <a:r>
              <a:rPr lang="en-US" altLang="en-US" dirty="0" smtClean="0"/>
              <a:t>Volunteer may not ignore information furnished to, or actually known by, the preparer</a:t>
            </a:r>
          </a:p>
          <a:p>
            <a:pPr marL="171450" indent="-171450">
              <a:buFontTx/>
              <a:buChar char="•"/>
            </a:pPr>
            <a:r>
              <a:rPr lang="en-US" altLang="en-US" dirty="0" smtClean="0"/>
              <a:t>Preparer needs to ask questions if the information furnished appears to be incorrect, inconsistent, or incomplete </a:t>
            </a:r>
          </a:p>
          <a:p>
            <a:pPr marL="171450" indent="-171450">
              <a:buFontTx/>
              <a:buChar char="•"/>
            </a:pPr>
            <a:endParaRPr lang="en-US" altLang="en-US" dirty="0" smtClean="0"/>
          </a:p>
          <a:p>
            <a:pPr marL="171450" indent="-171450">
              <a:buFontTx/>
              <a:buChar char="•"/>
            </a:pPr>
            <a:r>
              <a:rPr lang="en-US" altLang="en-US" dirty="0" smtClean="0"/>
              <a:t>The form documents what happened at the tax site, and assists taxpayers to remember what they told the Counselor. In the event that there is a subsequent disagreement as to what a taxpayer told the Counselor, the intake form serves as the printed record of the conversation for the taxpayer and/or family members.</a:t>
            </a:r>
          </a:p>
          <a:p>
            <a:pPr marL="171450" indent="-171450">
              <a:buFontTx/>
              <a:buChar char="•"/>
            </a:pPr>
            <a:r>
              <a:rPr lang="en-US" altLang="en-US" dirty="0" smtClean="0"/>
              <a:t>When a taxpayer later asserts that their return was done incorrectly by a Counselor, the intake form provides critical information as to the discussion between the Counselor and taxpayer. </a:t>
            </a:r>
          </a:p>
          <a:p>
            <a:pPr marL="171450" indent="-171450">
              <a:buFontTx/>
              <a:buChar char="•"/>
            </a:pPr>
            <a:r>
              <a:rPr lang="en-US" altLang="en-US" dirty="0" smtClean="0"/>
              <a:t>Counselors should document “changed answers” to critical questions on the intake form to indicate that the return was changed due to additional information provided by taxpayer. This also assist the Quality Reviewer to know what questions were asked and what information was provided by the taxpayer. </a:t>
            </a:r>
          </a:p>
          <a:p>
            <a:pPr marL="171450" indent="-171450">
              <a:buFontTx/>
              <a:buChar char="•"/>
            </a:pP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55B3EE7-77D8-4CDA-9006-BBC4F13D4D50}" type="slidenum">
              <a:rPr lang="en-US" altLang="en-US" smtClean="0">
                <a:cs typeface="Calibri" panose="020F0502020204030204" pitchFamily="34" charset="0"/>
              </a:rPr>
              <a:pPr/>
              <a:t>21</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339224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See “Gold Standards for Quality Review” document on OneSupport for full details as to how to conduct a quality review.</a:t>
            </a:r>
          </a:p>
          <a:p>
            <a:endParaRPr lang="en-US" altLang="en-US" dirty="0" smtClean="0"/>
          </a:p>
          <a:p>
            <a:r>
              <a:rPr lang="en-US" altLang="en-US" dirty="0" err="1" smtClean="0"/>
              <a:t>QR</a:t>
            </a:r>
            <a:r>
              <a:rPr lang="en-US" altLang="en-US" dirty="0" smtClean="0"/>
              <a:t> should pay close attention to see that 1) all forms that the taxpayer brings to the site are appropriately entered onto the return and 2) that all information marked on the intake form is correctly documented on return. For example, Interest income could be missed if the taxpayer fails to bring the form but notes on the intake form that they have interest income.</a:t>
            </a:r>
          </a:p>
          <a:p>
            <a:endParaRPr lang="en-US" altLang="en-US" dirty="0" smtClean="0"/>
          </a:p>
          <a:p>
            <a:r>
              <a:rPr lang="en-US" altLang="en-US" dirty="0" smtClean="0"/>
              <a:t>While it is important to maintain an effective flow of taxpayers at a site, it is never appropriate to fail to do a complete Quality Review because it takes too long, or because other taxpayers are getting impatient. Remind waiting taxpayers that when their turn comes that you will be just as thorough in preparing and reviewing their return.</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BEFCE7D-1B9C-4551-9AAD-F96AA91B8EDD}" type="slidenum">
              <a:rPr lang="en-US" altLang="en-US" smtClean="0">
                <a:cs typeface="Calibri" panose="020F0502020204030204" pitchFamily="34" charset="0"/>
              </a:rPr>
              <a:pPr/>
              <a:t>22</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256911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Exception if taxpayer personally known to Counselor</a:t>
            </a:r>
          </a:p>
          <a:p>
            <a:r>
              <a:rPr lang="en-US" altLang="en-US" dirty="0" smtClean="0"/>
              <a:t>May accept</a:t>
            </a:r>
            <a:r>
              <a:rPr lang="en-US" altLang="en-US" baseline="0" dirty="0" smtClean="0"/>
              <a:t> last year’s tax return plus this year’s tax documents if all match in lieu of TIN documents</a:t>
            </a: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BEFCE7D-1B9C-4551-9AAD-F96AA91B8EDD}" type="slidenum">
              <a:rPr lang="en-US" altLang="en-US" smtClean="0">
                <a:cs typeface="Calibri" panose="020F0502020204030204" pitchFamily="34" charset="0"/>
              </a:rPr>
              <a:pPr/>
              <a:t>23</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67805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 to ensure all volunteers have read CyberTax Alerts</a:t>
            </a:r>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24</a:t>
            </a:fld>
            <a:endParaRPr lang="en-US" altLang="en-US" dirty="0"/>
          </a:p>
        </p:txBody>
      </p:sp>
    </p:spTree>
    <p:extLst>
      <p:ext uri="{BB962C8B-B14F-4D97-AF65-F5344CB8AC3E}">
        <p14:creationId xmlns:p14="http://schemas.microsoft.com/office/powerpoint/2010/main" val="169351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50938" y="698500"/>
            <a:ext cx="4652962" cy="349091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95325" y="4421188"/>
            <a:ext cx="5564188" cy="4189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IRS requires training on their two topics as part of grant requirements to fund Tax-Aide program</a:t>
            </a:r>
          </a:p>
        </p:txBody>
      </p:sp>
      <p:sp>
        <p:nvSpPr>
          <p:cNvPr id="4" name="Slide Number Placeholder 3"/>
          <p:cNvSpPr>
            <a:spLocks noGrp="1"/>
          </p:cNvSpPr>
          <p:nvPr>
            <p:ph type="sldNum" sz="quarter" idx="5"/>
          </p:nvPr>
        </p:nvSpPr>
        <p:spPr>
          <a:xfrm>
            <a:off x="3940175" y="8842375"/>
            <a:ext cx="3013075" cy="465138"/>
          </a:xfrm>
          <a:prstGeom prst="rect">
            <a:avLst/>
          </a:prstGeom>
        </p:spPr>
        <p:txBody>
          <a:bodyPr/>
          <a:lstStyle/>
          <a:p>
            <a:pPr>
              <a:defRPr/>
            </a:pPr>
            <a:fld id="{6F3D2917-B41C-4CDC-8DE9-9A2197DDB965}" type="slidenum">
              <a:rPr lang="en-US" smtClean="0">
                <a:solidFill>
                  <a:prstClr val="black"/>
                </a:solidFill>
              </a:rPr>
              <a:pPr>
                <a:defRPr/>
              </a:pPr>
              <a:t>4</a:t>
            </a:fld>
            <a:endParaRPr lang="en-US" dirty="0">
              <a:solidFill>
                <a:prstClr val="black"/>
              </a:solidFill>
            </a:endParaRPr>
          </a:p>
        </p:txBody>
      </p:sp>
      <p:sp>
        <p:nvSpPr>
          <p:cNvPr id="5" name="Footer Placeholder 4"/>
          <p:cNvSpPr>
            <a:spLocks noGrp="1"/>
          </p:cNvSpPr>
          <p:nvPr>
            <p:ph type="ftr" sz="quarter" idx="4"/>
          </p:nvPr>
        </p:nvSpPr>
        <p:spPr>
          <a:xfrm>
            <a:off x="0" y="8842375"/>
            <a:ext cx="3013075" cy="465138"/>
          </a:xfrm>
          <a:prstGeom prst="rect">
            <a:avLst/>
          </a:prstGeom>
        </p:spPr>
        <p:txBody>
          <a:bodyPr/>
          <a:lstStyle/>
          <a:p>
            <a:pPr>
              <a:defRPr/>
            </a:pPr>
            <a:r>
              <a:rPr lang="en-US">
                <a:solidFill>
                  <a:prstClr val="black"/>
                </a:solidFill>
              </a:rPr>
              <a:t>Regional Meetings</a:t>
            </a:r>
          </a:p>
        </p:txBody>
      </p:sp>
    </p:spTree>
    <p:extLst>
      <p:ext uri="{BB962C8B-B14F-4D97-AF65-F5344CB8AC3E}">
        <p14:creationId xmlns:p14="http://schemas.microsoft.com/office/powerpoint/2010/main" val="4176704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Have copies of the AARP Foundation “Tax-Aide Standards of Professionalism” (on OneSupport) available for all volunteers to review. Advise that violations of either the IRS Standards of Conduct or the Standards of Professionalism will result in an Incident Review, and could result in termination from the program. Slides 17-20 provide more details</a:t>
            </a:r>
          </a:p>
          <a:p>
            <a:pPr marL="171450" indent="-171450">
              <a:buFont typeface="Arial" panose="020B0604020202020204" pitchFamily="34" charset="0"/>
              <a:buChar char="•"/>
            </a:pPr>
            <a:r>
              <a:rPr lang="en-US" altLang="en-US" dirty="0" smtClean="0"/>
              <a:t>Signed originals of Volunteer Agreements are to be retained by District Coordinator or designee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F5127CE-5591-4E93-AE46-B99318F143E2}" type="slidenum">
              <a:rPr lang="en-US" altLang="en-US" smtClean="0">
                <a:cs typeface="Calibri" panose="020F0502020204030204" pitchFamily="34" charset="0"/>
              </a:rPr>
              <a:pPr/>
              <a:t>25</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77122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Remind taxpayer of their responsibilities by emphasizing key words from Form 8879 statement as you request they sign the document. Confirm with the taxpayer that he/she agrees that the return is:</a:t>
            </a:r>
          </a:p>
          <a:p>
            <a:r>
              <a:rPr lang="en-US" altLang="en-US" dirty="0" smtClean="0"/>
              <a:t>	</a:t>
            </a:r>
            <a:r>
              <a:rPr lang="en-US" altLang="en-US" b="1" u="sng" dirty="0" smtClean="0"/>
              <a:t>true, correct, complete, OK to file</a:t>
            </a:r>
          </a:p>
          <a:p>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C5CB441-B99E-4B85-8C30-7ECF980BEADA}" type="slidenum">
              <a:rPr lang="en-US" altLang="en-US" smtClean="0">
                <a:cs typeface="Calibri" panose="020F0502020204030204" pitchFamily="34" charset="0"/>
              </a:rPr>
              <a:pPr/>
              <a:t>26</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945178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Counselors should talk to the LC at their site to ensure that the process has been set up with the correct information for their site. Volunteers who work several sites should not change information for a site without consulting with the LC</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E657230-662A-4D76-87EF-A4AC046D1528}" type="slidenum">
              <a:rPr lang="en-US" altLang="en-US" smtClean="0">
                <a:cs typeface="Calibri" panose="020F0502020204030204" pitchFamily="34" charset="0"/>
              </a:rPr>
              <a:pPr/>
              <a:t>28</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3502680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spcBef>
                <a:spcPct val="0"/>
              </a:spcBef>
              <a:buFont typeface="Arial" panose="020B0604020202020204" pitchFamily="34" charset="0"/>
              <a:buNone/>
              <a:defRPr/>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BC19CB7-9B52-421B-BAF0-A3ACC8FB8B32}" type="slidenum">
              <a:rPr lang="en-US" altLang="en-US" smtClean="0">
                <a:cs typeface="Calibri" panose="020F0502020204030204" pitchFamily="34" charset="0"/>
              </a:rPr>
              <a:pPr/>
              <a:t>29</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802498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u="sng" dirty="0" smtClean="0"/>
              <a:t>Password guidelines: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Minimum of 8 characters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Must contain alpha and numeric and at least one special character (this is a new requirement).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This change will be reflected in the production software in November 2016.</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altLang="en-US" dirty="0" smtClean="0"/>
              <a:t>Choose a password that is not a dictionary word or someone’s name.</a:t>
            </a:r>
          </a:p>
          <a:p>
            <a:endParaRPr lang="en-US" altLang="en-US" dirty="0" smtClean="0"/>
          </a:p>
          <a:p>
            <a:r>
              <a:rPr lang="en-US" altLang="en-US" dirty="0" smtClean="0"/>
              <a:t>Do not use TaxSlayer, TS, Tax-Aide, AARP or any word in the password similar to something that is obviously related to the program</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C79906-FC64-416E-8E17-91414294B655}" type="slidenum">
              <a:rPr lang="en-US" altLang="en-US" smtClean="0">
                <a:cs typeface="Calibri" panose="020F0502020204030204" pitchFamily="34" charset="0"/>
              </a:rPr>
              <a:pPr/>
              <a:t>30</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356181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taxpayer assurance that you are Tax-Aide volunteer</a:t>
            </a:r>
          </a:p>
          <a:p>
            <a:r>
              <a:rPr lang="en-US" dirty="0" smtClean="0"/>
              <a:t>Ensure you are talking to taxpayer</a:t>
            </a:r>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31</a:t>
            </a:fld>
            <a:endParaRPr lang="en-US" altLang="en-US" dirty="0"/>
          </a:p>
        </p:txBody>
      </p:sp>
    </p:spTree>
    <p:extLst>
      <p:ext uri="{BB962C8B-B14F-4D97-AF65-F5344CB8AC3E}">
        <p14:creationId xmlns:p14="http://schemas.microsoft.com/office/powerpoint/2010/main" val="22839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retention of taxpayer data – not a signed Form 8879 </a:t>
            </a:r>
            <a:r>
              <a:rPr lang="en-US" i="1" dirty="0" smtClean="0"/>
              <a:t>just in case, </a:t>
            </a:r>
            <a:r>
              <a:rPr lang="en-US" i="0" dirty="0" smtClean="0"/>
              <a:t>no</a:t>
            </a:r>
            <a:r>
              <a:rPr lang="en-US" i="0" baseline="0" dirty="0" smtClean="0"/>
              <a:t> copies of W-2s, </a:t>
            </a:r>
            <a:r>
              <a:rPr lang="en-US" b="1" i="0" baseline="0" dirty="0" smtClean="0"/>
              <a:t>NOTHING – not even for an hour or a day or a couple of days!</a:t>
            </a:r>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32</a:t>
            </a:fld>
            <a:endParaRPr lang="en-US" altLang="en-US" dirty="0"/>
          </a:p>
        </p:txBody>
      </p:sp>
    </p:spTree>
    <p:extLst>
      <p:ext uri="{BB962C8B-B14F-4D97-AF65-F5344CB8AC3E}">
        <p14:creationId xmlns:p14="http://schemas.microsoft.com/office/powerpoint/2010/main" val="3923781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Local Coordinator works with the Technology coordinator to assure that all equipment and software is secure. If Counselors see something on their computer that seems unusual or concerning, report it to the LC.</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9AE120-A5D1-40C5-90D2-36BAE996469B}" type="slidenum">
              <a:rPr lang="en-US" altLang="en-US" smtClean="0">
                <a:cs typeface="Calibri" panose="020F0502020204030204" pitchFamily="34" charset="0"/>
              </a:rPr>
              <a:pPr/>
              <a:t>33</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1756388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See documents on One Support that explain when and how to file an Incident Review.</a:t>
            </a: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F7AB3A6-3C1C-4E24-9357-472377429DEA}" type="slidenum">
              <a:rPr lang="en-US" altLang="en-US" smtClean="0">
                <a:cs typeface="Calibri" panose="020F0502020204030204" pitchFamily="34" charset="0"/>
              </a:rPr>
              <a:pPr/>
              <a:t>34</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5077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previous slide applied to all volunteers. This chart applies to Counselors i.e. tax preparers.</a:t>
            </a:r>
          </a:p>
          <a:p>
            <a:pPr eaLnBrk="1" hangingPunct="1">
              <a:spcBef>
                <a:spcPct val="0"/>
              </a:spcBef>
            </a:pPr>
            <a:endParaRPr lang="en-US" altLang="en-US" dirty="0" smtClean="0"/>
          </a:p>
          <a:p>
            <a:pPr eaLnBrk="1" hangingPunct="1">
              <a:spcBef>
                <a:spcPct val="0"/>
              </a:spcBef>
            </a:pPr>
            <a:r>
              <a:rPr lang="en-US" altLang="en-US" dirty="0" smtClean="0"/>
              <a:t>For more information on what tax topics and forms are In-scope and Out of Scope for Tax-Aide, refer to the Scope Manual, found on the OneSupport. Volunteers who prepare a return that contains tax topics and/or forms that are out of scope are NOT covered by the Volunteer Protection Act, and may be terminated from the program for failure to follow Tax-Aide policy.</a:t>
            </a:r>
          </a:p>
          <a:p>
            <a:pPr eaLnBrk="1" hangingPunct="1">
              <a:spcBef>
                <a:spcPct val="0"/>
              </a:spcBef>
            </a:pPr>
            <a:endParaRPr lang="en-US" altLang="en-US" dirty="0" smtClean="0"/>
          </a:p>
          <a:p>
            <a:pPr eaLnBrk="1" hangingPunct="1">
              <a:spcBef>
                <a:spcPct val="0"/>
              </a:spcBef>
            </a:pPr>
            <a:r>
              <a:rPr lang="en-US" altLang="en-US" dirty="0" smtClean="0"/>
              <a:t>Volunteers </a:t>
            </a:r>
            <a:r>
              <a:rPr lang="en-US" altLang="en-US" u="sng" dirty="0" smtClean="0"/>
              <a:t>are</a:t>
            </a:r>
            <a:r>
              <a:rPr lang="en-US" altLang="en-US" dirty="0" smtClean="0"/>
              <a:t> permitted to use TaxWise software to prepare their own tax returns, and those of </a:t>
            </a:r>
            <a:r>
              <a:rPr lang="en-US" altLang="en-US" u="sng" dirty="0" smtClean="0"/>
              <a:t>close family members</a:t>
            </a:r>
            <a:r>
              <a:rPr lang="en-US" altLang="en-US" dirty="0" smtClean="0"/>
              <a:t>, even if they contain topics and/or forms that are out of scope. </a:t>
            </a:r>
          </a:p>
          <a:p>
            <a:pPr eaLnBrk="1" hangingPunct="1">
              <a:spcBef>
                <a:spcPct val="0"/>
              </a:spcBef>
            </a:pPr>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51108F6-C9F9-4D51-9416-E65B615CF3AE}" type="slidenum">
              <a:rPr lang="en-US" altLang="en-US" smtClean="0">
                <a:cs typeface="Calibri" panose="020F0502020204030204" pitchFamily="34" charset="0"/>
              </a:rPr>
              <a:pPr/>
              <a:t>36</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378714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Client Service Provider Digest provides a lot of good information for volunteers and the checked items should be reviewed in detail. Suggest having volunteers open the Client Service Provider Digest and briefly review items.</a:t>
            </a:r>
          </a:p>
          <a:p>
            <a:pPr eaLnBrk="1" hangingPunct="1">
              <a:spcBef>
                <a:spcPct val="0"/>
              </a:spcBef>
            </a:pPr>
            <a:endParaRPr lang="en-US" altLang="en-US" dirty="0" smtClean="0"/>
          </a:p>
          <a:p>
            <a:pPr eaLnBrk="1" hangingPunct="1">
              <a:spcBef>
                <a:spcPct val="0"/>
              </a:spcBef>
            </a:pPr>
            <a:r>
              <a:rPr lang="en-US" altLang="en-US" dirty="0" smtClean="0"/>
              <a:t>Client Service Provider Digest can be viewed electronically on OneSupport, or Instructors can order sufficient copies for all volunteers to have a printed copy. The stock number is D16276. Allow 2 weeks to order printed copies.</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CDDD72-1FD7-4052-8D72-775CB22BAD35}" type="slidenum">
              <a:rPr lang="en-US" altLang="en-US" smtClean="0">
                <a:cs typeface="Calibri" panose="020F0502020204030204" pitchFamily="34" charset="0"/>
              </a:rPr>
              <a:pPr/>
              <a:t>5</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517779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Taxpayer Information and Responsibilities tool</a:t>
            </a:r>
            <a:r>
              <a:rPr lang="en-US" baseline="0" dirty="0" smtClean="0"/>
              <a:t> highlights the expectations of the taxpayers as well as Tax-Aide’s pledge to the taxpayer. </a:t>
            </a:r>
          </a:p>
          <a:p>
            <a:r>
              <a:rPr lang="en-US" baseline="0" dirty="0" smtClean="0"/>
              <a:t>There are four sections to the Taxpayer Information and Responsibilities tool</a:t>
            </a:r>
          </a:p>
          <a:p>
            <a:pPr lvl="1"/>
            <a:r>
              <a:rPr lang="en-US" baseline="0" dirty="0" smtClean="0"/>
              <a:t>Section 1 - Guidelines for taxpayers</a:t>
            </a:r>
          </a:p>
          <a:p>
            <a:pPr lvl="1"/>
            <a:r>
              <a:rPr lang="en-US" baseline="0" dirty="0" smtClean="0"/>
              <a:t>Section 2 – Guidelines for volunteers</a:t>
            </a:r>
          </a:p>
          <a:p>
            <a:pPr lvl="1"/>
            <a:r>
              <a:rPr lang="en-US" baseline="0" dirty="0" smtClean="0"/>
              <a:t>Section 3 -  Simplified overview of the Tax-Aide process, which the CF should explain to the taxpayer</a:t>
            </a:r>
          </a:p>
          <a:p>
            <a:pPr lvl="1"/>
            <a:r>
              <a:rPr lang="en-US" baseline="0" dirty="0" smtClean="0"/>
              <a:t>Section 4 – A short list of essential documents taxpayers might need to bring to the site, depending on their circumstances</a:t>
            </a:r>
          </a:p>
          <a:p>
            <a:pPr marL="234950" lvl="1" indent="0">
              <a:buNone/>
            </a:pPr>
            <a:r>
              <a:rPr lang="en-US" baseline="0" dirty="0" smtClean="0"/>
              <a:t>This slide covers the first section</a:t>
            </a:r>
          </a:p>
          <a:p>
            <a:pPr lvl="1"/>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5D91F6E0-1CE4-4FBC-960D-31F74DC32AB5}" type="slidenum">
              <a:rPr lang="en-US" altLang="en-US" smtClean="0"/>
              <a:pPr/>
              <a:t>37</a:t>
            </a:fld>
            <a:endParaRPr lang="en-US" altLang="en-US"/>
          </a:p>
        </p:txBody>
      </p:sp>
    </p:spTree>
    <p:extLst>
      <p:ext uri="{BB962C8B-B14F-4D97-AF65-F5344CB8AC3E}">
        <p14:creationId xmlns:p14="http://schemas.microsoft.com/office/powerpoint/2010/main" val="16090805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altLang="en-US" b="0" dirty="0" smtClean="0">
                <a:ea typeface="ＭＳ Ｐゴシック" pitchFamily="34" charset="-128"/>
              </a:rPr>
              <a:t>This slide</a:t>
            </a:r>
            <a:r>
              <a:rPr lang="en-US" altLang="en-US" b="0" baseline="0" dirty="0" smtClean="0">
                <a:ea typeface="ＭＳ Ｐゴシック" pitchFamily="34" charset="-128"/>
              </a:rPr>
              <a:t> covers sections 2 and 3. </a:t>
            </a:r>
          </a:p>
          <a:p>
            <a:r>
              <a:rPr lang="en-US" altLang="en-US" b="0" baseline="0" dirty="0" smtClean="0">
                <a:ea typeface="ＭＳ Ｐゴシック" pitchFamily="34" charset="-128"/>
              </a:rPr>
              <a:t>Section 2 includes guidelines for the volunteers to follow. If you experience working with a difficult taxpayer, please see the Local Coordinator or Shift Coordinator for assistance.</a:t>
            </a:r>
          </a:p>
          <a:p>
            <a:r>
              <a:rPr lang="en-US" altLang="en-US" b="0" baseline="0" dirty="0" smtClean="0">
                <a:ea typeface="ＭＳ Ｐゴシック" pitchFamily="34" charset="-128"/>
              </a:rPr>
              <a:t>Section 3 is an overview of the process that the taxpayer will go through when receiving tax preparation assistance from Tax-Aide</a:t>
            </a:r>
          </a:p>
          <a:p>
            <a:endParaRPr lang="en-US" altLang="en-US" b="0" dirty="0" smtClean="0">
              <a:ea typeface="ＭＳ Ｐゴシック" pitchFamily="34" charset="-128"/>
            </a:endParaRPr>
          </a:p>
        </p:txBody>
      </p:sp>
      <p:sp>
        <p:nvSpPr>
          <p:cNvPr id="46084" name="Slide Number Placeholder 3"/>
          <p:cNvSpPr>
            <a:spLocks noGrp="1"/>
          </p:cNvSpPr>
          <p:nvPr>
            <p:ph type="sldNum" sz="quarter" idx="5"/>
          </p:nvPr>
        </p:nvSpPr>
        <p:spPr>
          <a:noFill/>
        </p:spPr>
        <p:txBody>
          <a:bodyPr/>
          <a:lstStyle>
            <a:lvl1pPr>
              <a:spcBef>
                <a:spcPts val="600"/>
              </a:spcBef>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1pPr>
            <a:lvl2pPr marL="742950" indent="-285750">
              <a:spcBef>
                <a:spcPct val="30000"/>
              </a:spcBef>
              <a:buClr>
                <a:srgbClr val="008000"/>
              </a:buClr>
              <a:buSzPct val="70000"/>
              <a:buFont typeface="Wingdings" panose="05000000000000000000" pitchFamily="2" charset="2"/>
              <a:buChar char="n"/>
              <a:defRPr sz="1400">
                <a:solidFill>
                  <a:schemeClr val="tx1"/>
                </a:solidFill>
                <a:latin typeface="Calibri" panose="020F0502020204030204" pitchFamily="34" charset="0"/>
                <a:ea typeface="ＭＳ Ｐゴシック" pitchFamily="34" charset="-128"/>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ea typeface="ＭＳ Ｐゴシック" pitchFamily="34" charset="-128"/>
              </a:defRPr>
            </a:lvl3pPr>
            <a:lvl4pPr marL="1600200" indent="-228600">
              <a:spcBef>
                <a:spcPct val="30000"/>
              </a:spcBef>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4pPr>
            <a:lvl5pPr marL="2057400" indent="-228600">
              <a:spcBef>
                <a:spcPct val="30000"/>
              </a:spcBef>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30000"/>
              </a:spcBef>
              <a:spcAft>
                <a:spcPct val="0"/>
              </a:spcAft>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30000"/>
              </a:spcBef>
              <a:spcAft>
                <a:spcPct val="0"/>
              </a:spcAft>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30000"/>
              </a:spcBef>
              <a:spcAft>
                <a:spcPct val="0"/>
              </a:spcAft>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30000"/>
              </a:spcBef>
              <a:spcAft>
                <a:spcPct val="0"/>
              </a:spcAft>
              <a:buClr>
                <a:srgbClr val="C00000"/>
              </a:buClr>
              <a:buFont typeface="Calibri" panose="020F0502020204030204" pitchFamily="34" charset="0"/>
              <a:buChar char="●"/>
              <a:defRPr sz="1400">
                <a:solidFill>
                  <a:schemeClr val="tx1"/>
                </a:solidFill>
                <a:latin typeface="Calibri" panose="020F0502020204030204" pitchFamily="34" charset="0"/>
                <a:ea typeface="ＭＳ Ｐゴシック" pitchFamily="34" charset="-128"/>
              </a:defRPr>
            </a:lvl9pPr>
          </a:lstStyle>
          <a:p>
            <a:pPr>
              <a:spcBef>
                <a:spcPct val="0"/>
              </a:spcBef>
              <a:buClrTx/>
              <a:buFontTx/>
              <a:buNone/>
            </a:pPr>
            <a:fld id="{C585B9D3-A4A2-4619-A56D-A580F2FC001E}" type="slidenum">
              <a:rPr lang="en-US" altLang="en-US" sz="1200"/>
              <a:pPr>
                <a:spcBef>
                  <a:spcPct val="0"/>
                </a:spcBef>
                <a:buClrTx/>
                <a:buFontTx/>
                <a:buNone/>
              </a:pPr>
              <a:t>38</a:t>
            </a:fld>
            <a:endParaRPr lang="en-US" altLang="en-US" sz="1200"/>
          </a:p>
        </p:txBody>
      </p:sp>
    </p:spTree>
    <p:extLst>
      <p:ext uri="{BB962C8B-B14F-4D97-AF65-F5344CB8AC3E}">
        <p14:creationId xmlns:p14="http://schemas.microsoft.com/office/powerpoint/2010/main" val="28049205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A460F52-0BBD-4834-9B13-7523A8858C37}" type="slidenum">
              <a:rPr lang="en-US" altLang="en-US" smtClean="0">
                <a:cs typeface="Calibri" panose="020F0502020204030204" pitchFamily="34" charset="0"/>
              </a:rPr>
              <a:pPr/>
              <a:t>42</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267926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Standards of Conduct are listed on Form 13615 Volunteer Standards of Conduct Agreement – VITA/TCE Programs. This is the document that all volunteers (preparers, Quality Reviewers, greeters, Client Facilitators, etc.) have to sign.</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8A80FDB-8C04-4C23-BA17-B68EDC5E0220}" type="slidenum">
              <a:rPr lang="en-US" altLang="en-US" smtClean="0">
                <a:cs typeface="Calibri" panose="020F0502020204030204" pitchFamily="34" charset="0"/>
              </a:rPr>
              <a:pPr/>
              <a:t>6</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360255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Standards of Conduct are listed on Form 13615 Volunteer Standards of Conduct Agreement – VITA/TCE Programs. This is the document that all volunteers (preparers, Quality Reviewers, greeters, Client Facilitators, etc.) have to sign.</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8A80FDB-8C04-4C23-BA17-B68EDC5E0220}" type="slidenum">
              <a:rPr lang="en-US" altLang="en-US" smtClean="0">
                <a:cs typeface="Calibri" panose="020F0502020204030204" pitchFamily="34" charset="0"/>
              </a:rPr>
              <a:pPr/>
              <a:t>7</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286253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63" marR="0" indent="-169863" algn="l" defTabSz="914400" rtl="0" eaLnBrk="0" fontAlgn="base" latinLnBrk="0" hangingPunct="0">
              <a:lnSpc>
                <a:spcPct val="100000"/>
              </a:lnSpc>
              <a:spcBef>
                <a:spcPts val="600"/>
              </a:spcBef>
              <a:spcAft>
                <a:spcPct val="0"/>
              </a:spcAft>
              <a:buClr>
                <a:srgbClr val="C00000"/>
              </a:buClr>
              <a:buSzTx/>
              <a:buFont typeface="Calibri" panose="020F0502020204030204" pitchFamily="34" charset="0"/>
              <a:buChar char="●"/>
              <a:tabLst/>
              <a:defRPr/>
            </a:pPr>
            <a:r>
              <a:rPr lang="en-US" altLang="en-US" dirty="0" smtClean="0"/>
              <a:t>The Standards of Conduct are listed on Form 13615 Volunteer Standards of Conduct Agreement – VITA/TCE Programs. This is the document that all volunteers (preparers, Quality Reviewers, greeters, Client Facilitators, etc.) have to sign.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91F6E0-1CE4-4FBC-960D-31F74DC32AB5}" type="slidenum">
              <a:rPr lang="en-US" altLang="en-US" smtClean="0"/>
              <a:pPr/>
              <a:t>8</a:t>
            </a:fld>
            <a:endParaRPr lang="en-US" altLang="en-US" dirty="0"/>
          </a:p>
        </p:txBody>
      </p:sp>
    </p:spTree>
    <p:extLst>
      <p:ext uri="{BB962C8B-B14F-4D97-AF65-F5344CB8AC3E}">
        <p14:creationId xmlns:p14="http://schemas.microsoft.com/office/powerpoint/2010/main" val="272927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Note that this form is also used to request that the IRS grant Continuing Education credits to volunteers who are CPAs or paid tax preparers. The bottom portion of the form should be completed by the volunteer and given to his/her supervisor to review and approve. Credit can be requested for 1) providing Quality Review at a tax site 2) providing instruction in specified tax topics or 3) preparing returns at tax sites</a:t>
            </a:r>
            <a:r>
              <a:rPr lang="en-US" altLang="en-US" b="1" dirty="0" smtClean="0">
                <a:solidFill>
                  <a:srgbClr val="FF0000"/>
                </a:solidFill>
              </a:rPr>
              <a:t>. </a:t>
            </a:r>
            <a:r>
              <a:rPr lang="en-US" altLang="en-US" dirty="0" smtClean="0">
                <a:solidFill>
                  <a:srgbClr val="FF0000"/>
                </a:solidFill>
              </a:rPr>
              <a:t>Once approved by the volunteer’s supervisor, the supervisor</a:t>
            </a:r>
            <a:r>
              <a:rPr lang="en-US" altLang="en-US" baseline="0" dirty="0" smtClean="0">
                <a:solidFill>
                  <a:srgbClr val="FF0000"/>
                </a:solidFill>
              </a:rPr>
              <a:t> or designated leader on the local level </a:t>
            </a:r>
            <a:r>
              <a:rPr lang="en-US" altLang="en-US" dirty="0" smtClean="0">
                <a:solidFill>
                  <a:srgbClr val="FF0000"/>
                </a:solidFill>
              </a:rPr>
              <a:t>should forward completed forms</a:t>
            </a:r>
            <a:r>
              <a:rPr lang="en-US" altLang="en-US" baseline="0" dirty="0" smtClean="0">
                <a:solidFill>
                  <a:srgbClr val="FF0000"/>
                </a:solidFill>
              </a:rPr>
              <a:t> to the designated local SPEC relationship manager. </a:t>
            </a:r>
            <a:r>
              <a:rPr lang="en-US" altLang="en-US" dirty="0" smtClean="0">
                <a:solidFill>
                  <a:srgbClr val="FF0000"/>
                </a:solidFill>
              </a:rPr>
              <a:t>Requests for CE credit for being an Instructor/Trainer</a:t>
            </a:r>
            <a:r>
              <a:rPr lang="en-US" altLang="en-US" baseline="0" dirty="0" smtClean="0">
                <a:solidFill>
                  <a:srgbClr val="FF0000"/>
                </a:solidFill>
              </a:rPr>
              <a:t> </a:t>
            </a:r>
            <a:r>
              <a:rPr lang="en-US" altLang="en-US" dirty="0" smtClean="0">
                <a:solidFill>
                  <a:srgbClr val="FF0000"/>
                </a:solidFill>
              </a:rPr>
              <a:t>can be done after the training is complete,</a:t>
            </a:r>
            <a:r>
              <a:rPr lang="en-US" altLang="en-US" baseline="0" dirty="0" smtClean="0">
                <a:solidFill>
                  <a:srgbClr val="FF0000"/>
                </a:solidFill>
              </a:rPr>
              <a:t> </a:t>
            </a:r>
            <a:r>
              <a:rPr lang="en-US" altLang="en-US" dirty="0" smtClean="0">
                <a:solidFill>
                  <a:srgbClr val="FF0000"/>
                </a:solidFill>
              </a:rPr>
              <a:t>however requests for either </a:t>
            </a:r>
            <a:r>
              <a:rPr lang="en-US" altLang="en-US" u="sng" dirty="0" smtClean="0">
                <a:solidFill>
                  <a:srgbClr val="FF0000"/>
                </a:solidFill>
              </a:rPr>
              <a:t>return preparation </a:t>
            </a:r>
            <a:r>
              <a:rPr lang="en-US" altLang="en-US" dirty="0" smtClean="0">
                <a:solidFill>
                  <a:srgbClr val="FF0000"/>
                </a:solidFill>
              </a:rPr>
              <a:t>and/or </a:t>
            </a:r>
            <a:r>
              <a:rPr lang="en-US" altLang="en-US" u="sng" dirty="0" smtClean="0">
                <a:solidFill>
                  <a:srgbClr val="FF0000"/>
                </a:solidFill>
              </a:rPr>
              <a:t>Quality Review</a:t>
            </a:r>
            <a:r>
              <a:rPr lang="en-US" altLang="en-US" dirty="0" smtClean="0">
                <a:solidFill>
                  <a:srgbClr val="FF0000"/>
                </a:solidFill>
              </a:rPr>
              <a:t> should be sent no earlier than April 30. Reminder only 10 volunteer hours are required to receive</a:t>
            </a:r>
            <a:r>
              <a:rPr lang="en-US" altLang="en-US" baseline="0" dirty="0" smtClean="0">
                <a:solidFill>
                  <a:srgbClr val="FF0000"/>
                </a:solidFill>
              </a:rPr>
              <a:t> the maximum level of CEs</a:t>
            </a:r>
            <a:r>
              <a:rPr lang="en-US" altLang="en-US" dirty="0" smtClean="0">
                <a:solidFill>
                  <a:srgbClr val="FF0000"/>
                </a:solidFill>
              </a:rPr>
              <a:t>, so </a:t>
            </a:r>
            <a:r>
              <a:rPr lang="en-US" altLang="en-US" baseline="0" dirty="0" smtClean="0">
                <a:solidFill>
                  <a:srgbClr val="FF0000"/>
                </a:solidFill>
              </a:rPr>
              <a:t>do not wait to the end of the season to submit.</a:t>
            </a:r>
            <a:r>
              <a:rPr lang="en-US" altLang="en-US" dirty="0" smtClean="0">
                <a:solidFill>
                  <a:srgbClr val="FF0000"/>
                </a:solidFill>
              </a:rPr>
              <a:t> </a:t>
            </a:r>
            <a:endParaRPr lang="en-US" altLang="en-US" b="1" u="sng" dirty="0" smtClean="0">
              <a:solidFill>
                <a:srgbClr val="FF0000"/>
              </a:solidFill>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BFB07C7-46B3-427A-85C9-FCA8E4D92202}" type="slidenum">
              <a:rPr lang="en-US" altLang="en-US" smtClean="0">
                <a:cs typeface="Calibri" panose="020F0502020204030204" pitchFamily="34" charset="0"/>
              </a:rPr>
              <a:pPr/>
              <a:t>9</a:t>
            </a:fld>
            <a:endParaRPr lang="en-US" altLang="en-US" dirty="0" smtClean="0">
              <a:cs typeface="Calibri" panose="020F0502020204030204" pitchFamily="34" charset="0"/>
            </a:endParaRPr>
          </a:p>
        </p:txBody>
      </p:sp>
    </p:spTree>
    <p:extLst>
      <p:ext uri="{BB962C8B-B14F-4D97-AF65-F5344CB8AC3E}">
        <p14:creationId xmlns:p14="http://schemas.microsoft.com/office/powerpoint/2010/main" val="2668860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Volunteers</a:t>
            </a:r>
            <a:r>
              <a:rPr lang="en-US" baseline="0" dirty="0" smtClean="0"/>
              <a:t> may refer to the Taxpayer Information and Responsibilities poster which highlights Tax-Aide’s expectations of taxpayers and volunteers.</a:t>
            </a:r>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10</a:t>
            </a:fld>
            <a:endParaRPr lang="en-US" altLang="en-US" dirty="0"/>
          </a:p>
        </p:txBody>
      </p:sp>
    </p:spTree>
    <p:extLst>
      <p:ext uri="{BB962C8B-B14F-4D97-AF65-F5344CB8AC3E}">
        <p14:creationId xmlns:p14="http://schemas.microsoft.com/office/powerpoint/2010/main" val="139317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E8E61D-F741-4227-86F3-ACF66B312F42}" type="slidenum">
              <a:rPr lang="en-US" altLang="en-US" smtClean="0"/>
              <a:pPr>
                <a:defRPr/>
              </a:pPr>
              <a:t>12</a:t>
            </a:fld>
            <a:endParaRPr lang="en-US" altLang="en-US" dirty="0"/>
          </a:p>
        </p:txBody>
      </p:sp>
    </p:spTree>
    <p:extLst>
      <p:ext uri="{BB962C8B-B14F-4D97-AF65-F5344CB8AC3E}">
        <p14:creationId xmlns:p14="http://schemas.microsoft.com/office/powerpoint/2010/main" val="519915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267963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Volunteer Site Policies and Procedures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8596A7E3-79F7-4F32-B59E-855CF2F31DEC}"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284610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12" name="Slide Number Placeholder 11"/>
          <p:cNvSpPr>
            <a:spLocks noGrp="1"/>
          </p:cNvSpPr>
          <p:nvPr>
            <p:ph type="sldNum" sz="quarter" idx="11"/>
          </p:nvPr>
        </p:nvSpPr>
        <p:spPr/>
        <p:txBody>
          <a:bodyPr/>
          <a:lstStyle/>
          <a:p>
            <a:pPr>
              <a:defRPr/>
            </a:pPr>
            <a:fld id="{33EA6235-BD6F-408C-9456-1BD52CF984B1}" type="slidenum">
              <a:rPr lang="en-US" altLang="en-US" smtClean="0"/>
              <a:pPr>
                <a:defRPr/>
              </a:pPr>
              <a:t>‹#›</a:t>
            </a:fld>
            <a:endParaRPr lang="en-US" altLang="en-US" dirty="0"/>
          </a:p>
        </p:txBody>
      </p:sp>
    </p:spTree>
    <p:extLst>
      <p:ext uri="{BB962C8B-B14F-4D97-AF65-F5344CB8AC3E}">
        <p14:creationId xmlns:p14="http://schemas.microsoft.com/office/powerpoint/2010/main" val="151828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11" name="Slide Number Placeholder 10"/>
          <p:cNvSpPr>
            <a:spLocks noGrp="1"/>
          </p:cNvSpPr>
          <p:nvPr>
            <p:ph type="sldNum" sz="quarter" idx="11"/>
          </p:nvPr>
        </p:nvSpPr>
        <p:spPr/>
        <p:txBody>
          <a:bodyPr/>
          <a:lstStyle/>
          <a:p>
            <a:pPr>
              <a:defRPr/>
            </a:pPr>
            <a:fld id="{535F3118-928B-4002-96F8-8BE81CB108EF}" type="slidenum">
              <a:rPr lang="en-US" altLang="en-US" smtClean="0"/>
              <a:pPr>
                <a:defRPr/>
              </a:pPr>
              <a:t>‹#›</a:t>
            </a:fld>
            <a:endParaRPr lang="en-US" altLang="en-US" dirty="0"/>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7676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10" name="Slide Number Placeholder 9"/>
          <p:cNvSpPr>
            <a:spLocks noGrp="1"/>
          </p:cNvSpPr>
          <p:nvPr>
            <p:ph type="sldNum" sz="quarter" idx="11"/>
          </p:nvPr>
        </p:nvSpPr>
        <p:spPr/>
        <p:txBody>
          <a:bodyPr/>
          <a:lstStyle/>
          <a:p>
            <a:pPr>
              <a:defRPr/>
            </a:pPr>
            <a:fld id="{21892921-3A35-43FD-BCF3-448EA8EDE665}"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203076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10" name="Slide Number Placeholder 9"/>
          <p:cNvSpPr>
            <a:spLocks noGrp="1"/>
          </p:cNvSpPr>
          <p:nvPr>
            <p:ph type="sldNum" sz="quarter" idx="11"/>
          </p:nvPr>
        </p:nvSpPr>
        <p:spPr/>
        <p:txBody>
          <a:bodyPr/>
          <a:lstStyle/>
          <a:p>
            <a:pPr>
              <a:defRPr/>
            </a:pPr>
            <a:fld id="{21892921-3A35-43FD-BCF3-448EA8EDE665}"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236952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4" name="Slide Number Placeholder 3"/>
          <p:cNvSpPr>
            <a:spLocks noGrp="1"/>
          </p:cNvSpPr>
          <p:nvPr>
            <p:ph type="sldNum" sz="quarter" idx="11"/>
          </p:nvPr>
        </p:nvSpPr>
        <p:spPr/>
        <p:txBody>
          <a:bodyPr/>
          <a:lstStyle/>
          <a:p>
            <a:pPr>
              <a:defRPr/>
            </a:pPr>
            <a:fld id="{9ECFDFF5-547F-4F66-9711-7ABEB806AE7E}" type="slidenum">
              <a:rPr lang="en-US" altLang="en-US" smtClean="0"/>
              <a:pPr>
                <a:defRPr/>
              </a:pPr>
              <a:t>‹#›</a:t>
            </a:fld>
            <a:endParaRPr lang="en-US" altLang="en-US" dirty="0"/>
          </a:p>
        </p:txBody>
      </p:sp>
    </p:spTree>
    <p:extLst>
      <p:ext uri="{BB962C8B-B14F-4D97-AF65-F5344CB8AC3E}">
        <p14:creationId xmlns:p14="http://schemas.microsoft.com/office/powerpoint/2010/main" val="385282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2B2B8E3D-D35D-4E68-BC65-AD5E770E10B3}" type="slidenum">
              <a:rPr lang="en-US" altLang="en-US" smtClean="0"/>
              <a:pPr>
                <a:defRPr/>
              </a:pPr>
              <a:t>‹#›</a:t>
            </a:fld>
            <a:endParaRPr lang="en-US" altLang="en-US" dirty="0"/>
          </a:p>
        </p:txBody>
      </p:sp>
    </p:spTree>
    <p:extLst>
      <p:ext uri="{BB962C8B-B14F-4D97-AF65-F5344CB8AC3E}">
        <p14:creationId xmlns:p14="http://schemas.microsoft.com/office/powerpoint/2010/main" val="145022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Mod  Two Conten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0925" y="3505200"/>
            <a:ext cx="3292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4400" y="1828800"/>
            <a:ext cx="3657600" cy="1600200"/>
          </a:xfrm>
        </p:spPr>
        <p:txBody>
          <a:bodyPr/>
          <a:lstStyle>
            <a:lvl1pPr marL="53975" indent="0">
              <a:buNone/>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828800"/>
            <a:ext cx="3657600" cy="4285488"/>
          </a:xfrm>
          <a:ln>
            <a:solidFill>
              <a:schemeClr val="accent3">
                <a:lumMod val="75000"/>
              </a:schemeClr>
            </a:solidFill>
          </a:ln>
        </p:spPr>
        <p:txBody>
          <a:bodyPr/>
          <a:lstStyle>
            <a:lvl1pPr marL="342900" indent="-288925">
              <a:buClr>
                <a:schemeClr val="accent3">
                  <a:lumMod val="75000"/>
                </a:schemeClr>
              </a:buClr>
              <a:buFont typeface="Wingdings" panose="05000000000000000000" pitchFamily="2" charset="2"/>
              <a:buChar char="ü"/>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8" name="Content Placeholder 2"/>
          <p:cNvSpPr>
            <a:spLocks noGrp="1"/>
          </p:cNvSpPr>
          <p:nvPr>
            <p:ph sz="half" idx="12"/>
          </p:nvPr>
        </p:nvSpPr>
        <p:spPr>
          <a:xfrm>
            <a:off x="914400" y="3810000"/>
            <a:ext cx="3657600" cy="2286000"/>
          </a:xfrm>
        </p:spPr>
        <p:txBody>
          <a:bodyPr/>
          <a:lstStyle>
            <a:lvl1pPr marL="53975" indent="0">
              <a:buNone/>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7" name="Footer Placeholder 4"/>
          <p:cNvSpPr>
            <a:spLocks noGrp="1"/>
          </p:cNvSpPr>
          <p:nvPr>
            <p:ph type="ftr" sz="quarter" idx="13"/>
          </p:nvPr>
        </p:nvSpPr>
        <p:spPr/>
        <p:txBody>
          <a:bodyPr/>
          <a:lstStyle>
            <a:lvl1pPr>
              <a:defRPr>
                <a:solidFill>
                  <a:prstClr val="white">
                    <a:lumMod val="95000"/>
                  </a:prstClr>
                </a:solidFill>
              </a:defRPr>
            </a:lvl1pPr>
          </a:lstStyle>
          <a:p>
            <a:pPr>
              <a:defRPr/>
            </a:pPr>
            <a:r>
              <a:rPr lang="en-US" dirty="0" smtClean="0"/>
              <a:t>Volunteer Site Policies and Procedures – TY2016</a:t>
            </a:r>
            <a:endParaRPr lang="en-US" dirty="0"/>
          </a:p>
        </p:txBody>
      </p:sp>
      <p:sp>
        <p:nvSpPr>
          <p:cNvPr id="9" name="Slide Number Placeholder 5"/>
          <p:cNvSpPr>
            <a:spLocks noGrp="1"/>
          </p:cNvSpPr>
          <p:nvPr>
            <p:ph type="sldNum" sz="quarter" idx="14"/>
          </p:nvPr>
        </p:nvSpPr>
        <p:spPr/>
        <p:txBody>
          <a:bodyPr/>
          <a:lstStyle>
            <a:lvl1pPr>
              <a:defRPr>
                <a:solidFill>
                  <a:srgbClr val="474B78"/>
                </a:solidFill>
              </a:defRPr>
            </a:lvl1pPr>
          </a:lstStyle>
          <a:p>
            <a:pPr>
              <a:defRPr/>
            </a:pPr>
            <a:fld id="{18512816-7735-4804-B95E-25A601207D2C}" type="slidenum">
              <a:rPr lang="en-US" altLang="en-US" smtClean="0"/>
              <a:pPr>
                <a:defRPr/>
              </a:pPr>
              <a:t>‹#›</a:t>
            </a:fld>
            <a:endParaRPr lang="en-US" altLang="en-US" dirty="0"/>
          </a:p>
        </p:txBody>
      </p:sp>
    </p:spTree>
    <p:extLst>
      <p:ext uri="{BB962C8B-B14F-4D97-AF65-F5344CB8AC3E}">
        <p14:creationId xmlns:p14="http://schemas.microsoft.com/office/powerpoint/2010/main" val="37936622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Volunteer Site Policies and Procedures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pPr>
              <a:defRPr/>
            </a:pPr>
            <a:fld id="{21892921-3A35-43FD-BCF3-448EA8EDE665}" type="slidenum">
              <a:rPr lang="en-US" altLang="en-US" smtClean="0"/>
              <a:pPr>
                <a:defRPr/>
              </a:pPr>
              <a:t>‹#›</a:t>
            </a:fld>
            <a:endParaRPr lang="en-US" altLang="en-US" dirty="0"/>
          </a:p>
        </p:txBody>
      </p:sp>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3928425571"/>
      </p:ext>
    </p:extLst>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40" r:id="rId9"/>
  </p:sldLayoutIdLst>
  <p:timing>
    <p:tnLst>
      <p:par>
        <p:cTn id="1" dur="indefinite" restart="never" nodeType="tmRoot"/>
      </p:par>
    </p:tnLst>
  </p:timing>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Tax-Aide Policy and Procedures Review</a:t>
            </a:r>
            <a:endParaRPr lang="en-US" dirty="0"/>
          </a:p>
        </p:txBody>
      </p:sp>
      <p:sp>
        <p:nvSpPr>
          <p:cNvPr id="3" name="Subtitle 2"/>
          <p:cNvSpPr>
            <a:spLocks noGrp="1"/>
          </p:cNvSpPr>
          <p:nvPr>
            <p:ph type="subTitle" idx="1"/>
          </p:nvPr>
        </p:nvSpPr>
        <p:spPr/>
        <p:txBody>
          <a:bodyPr>
            <a:noAutofit/>
          </a:bodyPr>
          <a:lstStyle/>
          <a:p>
            <a:r>
              <a:rPr lang="en-US" dirty="0" smtClean="0"/>
              <a:t>For Review with All Volunteers</a:t>
            </a:r>
            <a:br>
              <a:rPr lang="en-US" dirty="0" smtClean="0"/>
            </a:br>
            <a:r>
              <a:rPr lang="en-US" dirty="0" smtClean="0"/>
              <a:t>Tax Year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Standards of Professionalism</a:t>
            </a:r>
            <a:endParaRPr lang="en-US" dirty="0"/>
          </a:p>
        </p:txBody>
      </p:sp>
      <p:sp>
        <p:nvSpPr>
          <p:cNvPr id="3" name="Content Placeholder 2"/>
          <p:cNvSpPr>
            <a:spLocks noGrp="1"/>
          </p:cNvSpPr>
          <p:nvPr>
            <p:ph sz="quarter" idx="12"/>
          </p:nvPr>
        </p:nvSpPr>
        <p:spPr>
          <a:xfrm>
            <a:off x="914400" y="1905000"/>
            <a:ext cx="7772400" cy="4114800"/>
          </a:xfrm>
        </p:spPr>
        <p:txBody>
          <a:bodyPr>
            <a:normAutofit fontScale="85000" lnSpcReduction="10000"/>
          </a:bodyPr>
          <a:lstStyle/>
          <a:p>
            <a:pPr marL="0" indent="0">
              <a:buNone/>
            </a:pPr>
            <a:r>
              <a:rPr lang="en-US" dirty="0" smtClean="0"/>
              <a:t>The AARP Foundation Tax-Aide standards for each volunteer</a:t>
            </a:r>
          </a:p>
          <a:p>
            <a:r>
              <a:rPr lang="en-US" dirty="0" smtClean="0"/>
              <a:t>Do Not discuss politics, race, nationality, gender identity</a:t>
            </a:r>
            <a:r>
              <a:rPr lang="en-US" dirty="0"/>
              <a:t> </a:t>
            </a:r>
            <a:r>
              <a:rPr lang="en-US" dirty="0" smtClean="0"/>
              <a:t>or religion</a:t>
            </a:r>
          </a:p>
          <a:p>
            <a:r>
              <a:rPr lang="en-US" dirty="0" smtClean="0"/>
              <a:t>Treat all taxpayers/volunteers equally and with courtesy – no discrimination </a:t>
            </a:r>
          </a:p>
          <a:p>
            <a:r>
              <a:rPr lang="en-US" dirty="0" smtClean="0"/>
              <a:t>Only prepare </a:t>
            </a:r>
            <a:r>
              <a:rPr lang="en-US" dirty="0" smtClean="0">
                <a:solidFill>
                  <a:srgbClr val="0000FF"/>
                </a:solidFill>
              </a:rPr>
              <a:t>in-scope</a:t>
            </a:r>
            <a:r>
              <a:rPr lang="en-US" dirty="0" smtClean="0"/>
              <a:t> returns</a:t>
            </a:r>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10</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Standards of Professionalism</a:t>
            </a:r>
            <a:endParaRPr lang="en-US" dirty="0"/>
          </a:p>
        </p:txBody>
      </p:sp>
      <p:sp>
        <p:nvSpPr>
          <p:cNvPr id="3" name="Content Placeholder 2"/>
          <p:cNvSpPr>
            <a:spLocks noGrp="1"/>
          </p:cNvSpPr>
          <p:nvPr>
            <p:ph sz="quarter" idx="12"/>
          </p:nvPr>
        </p:nvSpPr>
        <p:spPr>
          <a:xfrm>
            <a:off x="914400" y="1905000"/>
            <a:ext cx="7772400" cy="4114800"/>
          </a:xfrm>
        </p:spPr>
        <p:txBody>
          <a:bodyPr>
            <a:normAutofit/>
          </a:bodyPr>
          <a:lstStyle/>
          <a:p>
            <a:r>
              <a:rPr lang="en-US" dirty="0" smtClean="0"/>
              <a:t>Ensure all tax returns receive a Quality Review by 2nd certified Counselor</a:t>
            </a:r>
          </a:p>
          <a:p>
            <a:r>
              <a:rPr lang="en-US" dirty="0"/>
              <a:t>Do not discuss taxpayer information with anyone who does not have a “need to know”</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11</a:t>
            </a:fld>
            <a:endParaRPr lang="en-US" altLang="en-US" dirty="0"/>
          </a:p>
        </p:txBody>
      </p:sp>
    </p:spTree>
    <p:extLst>
      <p:ext uri="{BB962C8B-B14F-4D97-AF65-F5344CB8AC3E}">
        <p14:creationId xmlns:p14="http://schemas.microsoft.com/office/powerpoint/2010/main" val="60064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of Professionalism</a:t>
            </a:r>
            <a:endParaRPr lang="en-US" dirty="0"/>
          </a:p>
        </p:txBody>
      </p:sp>
      <p:sp>
        <p:nvSpPr>
          <p:cNvPr id="3" name="Content Placeholder 2"/>
          <p:cNvSpPr>
            <a:spLocks noGrp="1"/>
          </p:cNvSpPr>
          <p:nvPr>
            <p:ph sz="quarter" idx="12"/>
          </p:nvPr>
        </p:nvSpPr>
        <p:spPr/>
        <p:txBody>
          <a:bodyPr>
            <a:normAutofit fontScale="77500" lnSpcReduction="20000"/>
          </a:bodyPr>
          <a:lstStyle/>
          <a:p>
            <a:r>
              <a:rPr lang="en-US" dirty="0" smtClean="0"/>
              <a:t>When issue arises regarding taxpayer return that requires consultation with 2nd volunteer:</a:t>
            </a:r>
          </a:p>
          <a:p>
            <a:pPr lvl="1"/>
            <a:r>
              <a:rPr lang="en-US" dirty="0" smtClean="0"/>
              <a:t>Discuss away from taxpayer</a:t>
            </a:r>
          </a:p>
          <a:p>
            <a:pPr lvl="1"/>
            <a:r>
              <a:rPr lang="en-US" dirty="0" smtClean="0"/>
              <a:t>Discuss quietly to ensure other taxpayers do not hear private information</a:t>
            </a:r>
          </a:p>
          <a:p>
            <a:pPr lvl="1"/>
            <a:r>
              <a:rPr lang="en-US" dirty="0" smtClean="0"/>
              <a:t>Resolve differences of opinion privately to sustain taxpayer confidence in the knowledge and skills of the Counselors</a:t>
            </a:r>
          </a:p>
          <a:p>
            <a:pPr lvl="1"/>
            <a:endParaRPr lang="en-US" dirty="0" smtClean="0"/>
          </a:p>
          <a:p>
            <a:pPr lvl="1"/>
            <a:endParaRPr lang="en-US" dirty="0" smtClean="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12</a:t>
            </a:fld>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Standards of Professionalism</a:t>
            </a:r>
          </a:p>
        </p:txBody>
      </p:sp>
      <p:sp>
        <p:nvSpPr>
          <p:cNvPr id="4" name="Content Placeholder 3"/>
          <p:cNvSpPr>
            <a:spLocks noGrp="1"/>
          </p:cNvSpPr>
          <p:nvPr>
            <p:ph sz="quarter" idx="12"/>
          </p:nvPr>
        </p:nvSpPr>
        <p:spPr/>
        <p:txBody>
          <a:bodyPr>
            <a:normAutofit fontScale="77500" lnSpcReduction="20000"/>
          </a:bodyPr>
          <a:lstStyle/>
          <a:p>
            <a:r>
              <a:rPr lang="en-US" altLang="en-US" dirty="0"/>
              <a:t>Provide assistance to those with disabilities</a:t>
            </a:r>
          </a:p>
          <a:p>
            <a:pPr lvl="1"/>
            <a:r>
              <a:rPr lang="en-US" altLang="en-US" dirty="0"/>
              <a:t>Assure welcome</a:t>
            </a:r>
          </a:p>
          <a:p>
            <a:pPr lvl="1"/>
            <a:r>
              <a:rPr lang="en-US" altLang="en-US" dirty="0"/>
              <a:t>Notify Local Coordinator if </a:t>
            </a:r>
            <a:r>
              <a:rPr lang="en-US" altLang="en-US" dirty="0" smtClean="0"/>
              <a:t>requested assistance is </a:t>
            </a:r>
            <a:r>
              <a:rPr lang="en-US" altLang="en-US" dirty="0"/>
              <a:t>not </a:t>
            </a:r>
            <a:r>
              <a:rPr lang="en-US" altLang="en-US" dirty="0" smtClean="0"/>
              <a:t>available</a:t>
            </a:r>
          </a:p>
          <a:p>
            <a:r>
              <a:rPr lang="en-US" altLang="en-US" dirty="0" smtClean="0"/>
              <a:t>Upset </a:t>
            </a:r>
            <a:r>
              <a:rPr lang="en-US" altLang="en-US" dirty="0"/>
              <a:t>taxpayer?</a:t>
            </a:r>
          </a:p>
          <a:p>
            <a:pPr lvl="1"/>
            <a:r>
              <a:rPr lang="en-US" altLang="en-US" dirty="0"/>
              <a:t>Attempt to diffuse situation</a:t>
            </a:r>
          </a:p>
          <a:p>
            <a:pPr lvl="1"/>
            <a:r>
              <a:rPr lang="en-US" altLang="en-US" dirty="0"/>
              <a:t>Move to quiet area, if possible</a:t>
            </a:r>
          </a:p>
          <a:p>
            <a:pPr lvl="1"/>
            <a:r>
              <a:rPr lang="en-US" altLang="en-US" dirty="0"/>
              <a:t>Immediately notify Local Coordinator</a:t>
            </a:r>
            <a:endParaRPr lang="en-US" dirty="0"/>
          </a:p>
        </p:txBody>
      </p:sp>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13</a:t>
            </a:fld>
            <a:endParaRPr lang="en-US" altLang="en-US" dirty="0"/>
          </a:p>
        </p:txBody>
      </p:sp>
    </p:spTree>
    <p:extLst>
      <p:ext uri="{BB962C8B-B14F-4D97-AF65-F5344CB8AC3E}">
        <p14:creationId xmlns:p14="http://schemas.microsoft.com/office/powerpoint/2010/main" val="104183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of Professionalism</a:t>
            </a:r>
            <a:endParaRPr lang="en-US" dirty="0"/>
          </a:p>
        </p:txBody>
      </p:sp>
      <p:sp>
        <p:nvSpPr>
          <p:cNvPr id="43011" name="Content Placeholder 2"/>
          <p:cNvSpPr>
            <a:spLocks noGrp="1"/>
          </p:cNvSpPr>
          <p:nvPr>
            <p:ph sz="quarter" idx="12"/>
          </p:nvPr>
        </p:nvSpPr>
        <p:spPr/>
        <p:txBody>
          <a:bodyPr>
            <a:normAutofit/>
          </a:bodyPr>
          <a:lstStyle/>
          <a:p>
            <a:r>
              <a:rPr lang="en-US" altLang="en-US" dirty="0" smtClean="0"/>
              <a:t>Do not provide </a:t>
            </a:r>
            <a:r>
              <a:rPr lang="en-US" altLang="en-US" dirty="0"/>
              <a:t>any </a:t>
            </a:r>
            <a:r>
              <a:rPr lang="en-US" altLang="en-US" dirty="0" smtClean="0"/>
              <a:t>volunteer’s personal information (other than first name) to anyone</a:t>
            </a:r>
          </a:p>
          <a:p>
            <a:pPr lvl="1"/>
            <a:r>
              <a:rPr lang="en-US" altLang="en-US" dirty="0" smtClean="0"/>
              <a:t>Refer inquiries to Local Coordinator </a:t>
            </a:r>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14</a:t>
            </a:fld>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IRS Quality Site Requirements</a:t>
            </a:r>
            <a:endParaRPr lang="en-US" dirty="0"/>
          </a:p>
        </p:txBody>
      </p:sp>
      <p:sp>
        <p:nvSpPr>
          <p:cNvPr id="4" name="Content Placeholder 3"/>
          <p:cNvSpPr>
            <a:spLocks noGrp="1"/>
          </p:cNvSpPr>
          <p:nvPr>
            <p:ph sz="quarter" idx="12"/>
          </p:nvPr>
        </p:nvSpPr>
        <p:spPr/>
        <p:txBody>
          <a:bodyPr>
            <a:normAutofit fontScale="92500" lnSpcReduction="10000"/>
          </a:bodyPr>
          <a:lstStyle/>
          <a:p>
            <a:r>
              <a:rPr lang="en-US" dirty="0" smtClean="0"/>
              <a:t>Purpose of Quality Site Requirements (</a:t>
            </a:r>
            <a:r>
              <a:rPr lang="en-US" dirty="0" err="1" smtClean="0"/>
              <a:t>QSR</a:t>
            </a:r>
            <a:r>
              <a:rPr lang="en-US" dirty="0" smtClean="0"/>
              <a:t>) is to ensure quality and accuracy of tax return preparation and consistent operation of sites</a:t>
            </a:r>
          </a:p>
          <a:p>
            <a:r>
              <a:rPr lang="en-US" dirty="0" smtClean="0"/>
              <a:t>Volunteers agree to adhere to ten </a:t>
            </a:r>
            <a:r>
              <a:rPr lang="en-US" dirty="0" err="1" smtClean="0"/>
              <a:t>QSRs</a:t>
            </a:r>
            <a:r>
              <a:rPr lang="en-US" dirty="0" smtClean="0"/>
              <a:t> in Standards of Conduct #1</a:t>
            </a:r>
            <a:endParaRPr lang="en-US" dirty="0"/>
          </a:p>
        </p:txBody>
      </p:sp>
      <p:sp>
        <p:nvSpPr>
          <p:cNvPr id="6" name="Footer Placeholder 5"/>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15</a:t>
            </a:fld>
            <a:endParaRPr lang="en-US" altLang="en-US" dirty="0"/>
          </a:p>
        </p:txBody>
      </p:sp>
    </p:spTree>
    <p:extLst>
      <p:ext uri="{BB962C8B-B14F-4D97-AF65-F5344CB8AC3E}">
        <p14:creationId xmlns:p14="http://schemas.microsoft.com/office/powerpoint/2010/main" val="2444619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Summary of IRS Quality </a:t>
            </a:r>
            <a:br>
              <a:rPr lang="en-US" dirty="0" smtClean="0"/>
            </a:br>
            <a:r>
              <a:rPr lang="en-US" dirty="0" smtClean="0"/>
              <a:t>Site Requirements (</a:t>
            </a:r>
            <a:r>
              <a:rPr lang="en-US" dirty="0" err="1" smtClean="0"/>
              <a:t>QSR</a:t>
            </a:r>
            <a:r>
              <a:rPr lang="en-US" dirty="0" smtClean="0"/>
              <a: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57321716"/>
              </p:ext>
            </p:extLst>
          </p:nvPr>
        </p:nvGraphicFramePr>
        <p:xfrm>
          <a:off x="762000" y="1752600"/>
          <a:ext cx="7543800" cy="4260639"/>
        </p:xfrm>
        <a:graphic>
          <a:graphicData uri="http://schemas.openxmlformats.org/drawingml/2006/table">
            <a:tbl>
              <a:tblPr firstRow="1" bandRow="1">
                <a:tableStyleId>{D27102A9-8310-4765-A935-A1911B00CA55}</a:tableStyleId>
              </a:tblPr>
              <a:tblGrid>
                <a:gridCol w="457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74469">
                <a:tc>
                  <a:txBody>
                    <a:bodyPr/>
                    <a:lstStyle/>
                    <a:p>
                      <a:endParaRPr lang="en-US" dirty="0">
                        <a:solidFill>
                          <a:schemeClr val="tx2"/>
                        </a:solidFill>
                      </a:endParaRPr>
                    </a:p>
                  </a:txBody>
                  <a:tcPr>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solidFill>
                          <a:schemeClr val="tx2"/>
                        </a:solidFill>
                      </a:endParaRPr>
                    </a:p>
                  </a:txBody>
                  <a:tcPr>
                    <a:lnL>
                      <a:noFill/>
                    </a:lnL>
                    <a:lnR>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ltLang="en-US" sz="1800" dirty="0" smtClean="0">
                          <a:solidFill>
                            <a:schemeClr val="tx2"/>
                          </a:solidFill>
                        </a:rPr>
                        <a:t>Who is responsible?</a:t>
                      </a:r>
                      <a:endParaRPr lang="en-US" dirty="0">
                        <a:solidFill>
                          <a:schemeClr val="tx2"/>
                        </a:solidFill>
                      </a:endParaRPr>
                    </a:p>
                  </a:txBody>
                  <a:tcPr>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23230">
                <a:tc>
                  <a:txBody>
                    <a:bodyPr/>
                    <a:lstStyle/>
                    <a:p>
                      <a:pPr algn="r"/>
                      <a:r>
                        <a:rPr lang="en-US" sz="2800" b="1" dirty="0" smtClean="0">
                          <a:solidFill>
                            <a:schemeClr val="tx2"/>
                          </a:solidFill>
                        </a:rPr>
                        <a:t>1</a:t>
                      </a:r>
                      <a:endParaRPr lang="en-US" sz="2800" b="1" dirty="0">
                        <a:solidFill>
                          <a:schemeClr val="tx2"/>
                        </a:solidFill>
                      </a:endParaRPr>
                    </a:p>
                  </a:txBody>
                  <a:tcPr>
                    <a:lnL w="19050" cap="flat" cmpd="sng" algn="ctr">
                      <a:solidFill>
                        <a:schemeClr val="tx1"/>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Volunteer</a:t>
                      </a:r>
                      <a:r>
                        <a:rPr lang="en-US" altLang="en-US" sz="2800" b="1" baseline="0" dirty="0" smtClean="0">
                          <a:solidFill>
                            <a:schemeClr val="tx2"/>
                          </a:solidFill>
                        </a:rPr>
                        <a:t> </a:t>
                      </a:r>
                      <a:r>
                        <a:rPr lang="en-US" altLang="en-US" sz="2800" b="1" dirty="0" smtClean="0">
                          <a:solidFill>
                            <a:schemeClr val="tx2"/>
                          </a:solidFill>
                        </a:rPr>
                        <a:t>certification</a:t>
                      </a:r>
                      <a:endParaRPr lang="en-US" sz="2800" b="1" dirty="0">
                        <a:solidFill>
                          <a:schemeClr val="tx2"/>
                        </a:solidFill>
                      </a:endParaRPr>
                    </a:p>
                  </a:txBody>
                  <a:tcPr>
                    <a:lnL>
                      <a:noFill/>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LC/Instructor</a:t>
                      </a:r>
                    </a:p>
                  </a:txBody>
                  <a:tcPr>
                    <a:lnL>
                      <a:noFill/>
                    </a:lnL>
                    <a:lnR w="1905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1"/>
                  </a:ext>
                </a:extLst>
              </a:tr>
              <a:tr h="469138">
                <a:tc>
                  <a:txBody>
                    <a:bodyPr/>
                    <a:lstStyle/>
                    <a:p>
                      <a:pPr algn="r"/>
                      <a:r>
                        <a:rPr lang="en-US" sz="2800" b="1" dirty="0" smtClean="0">
                          <a:solidFill>
                            <a:schemeClr val="tx2"/>
                          </a:solidFill>
                        </a:rPr>
                        <a:t>2</a:t>
                      </a:r>
                      <a:endParaRPr lang="en-US" sz="2800" b="1" dirty="0">
                        <a:solidFill>
                          <a:schemeClr val="tx2"/>
                        </a:solidFill>
                      </a:endParaRPr>
                    </a:p>
                  </a:txBody>
                  <a:tcPr>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altLang="en-US" sz="2800" b="1" dirty="0" smtClean="0">
                          <a:solidFill>
                            <a:schemeClr val="tx2"/>
                          </a:solidFill>
                        </a:rPr>
                        <a:t>Intake and Interview and Quality Review Process</a:t>
                      </a:r>
                      <a:endParaRPr lang="en-US" sz="3600" b="1" dirty="0">
                        <a:solidFill>
                          <a:schemeClr val="tx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Counselor/QR</a:t>
                      </a:r>
                    </a:p>
                  </a:txBody>
                  <a:tcPr>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23230">
                <a:tc>
                  <a:txBody>
                    <a:bodyPr/>
                    <a:lstStyle/>
                    <a:p>
                      <a:pPr algn="r"/>
                      <a:r>
                        <a:rPr lang="en-US" sz="2800" b="1" dirty="0" smtClean="0">
                          <a:solidFill>
                            <a:schemeClr val="tx2"/>
                          </a:solidFill>
                        </a:rPr>
                        <a:t>3</a:t>
                      </a:r>
                      <a:endParaRPr lang="en-US" sz="2800" b="1" dirty="0">
                        <a:solidFill>
                          <a:schemeClr val="tx2"/>
                        </a:solidFill>
                      </a:endParaRPr>
                    </a:p>
                  </a:txBody>
                  <a:tcPr>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algn="l" defTabSz="914400" rtl="0" eaLnBrk="1" latinLnBrk="0" hangingPunct="1"/>
                      <a:r>
                        <a:rPr lang="en-US" sz="2800" b="1" kern="1200" dirty="0" smtClean="0">
                          <a:solidFill>
                            <a:schemeClr val="tx2"/>
                          </a:solidFill>
                          <a:latin typeface="+mn-lt"/>
                          <a:ea typeface="+mn-ea"/>
                          <a:cs typeface="+mn-cs"/>
                        </a:rPr>
                        <a:t>Photo Identification and Taxpayer Identification Numbers </a:t>
                      </a:r>
                      <a:endParaRPr lang="en-US" sz="2800" b="1" kern="1200" dirty="0">
                        <a:solidFill>
                          <a:schemeClr val="tx2"/>
                        </a:solidFill>
                        <a:latin typeface="+mn-lt"/>
                        <a:ea typeface="+mn-ea"/>
                        <a:cs typeface="+mn-cs"/>
                      </a:endParaRPr>
                    </a:p>
                  </a:txBody>
                  <a:tcPr>
                    <a:lnL>
                      <a:noFill/>
                    </a:lnL>
                    <a:lnR>
                      <a:noFill/>
                    </a:lnR>
                    <a:lnT>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Counselor/QR</a:t>
                      </a:r>
                      <a:endParaRPr lang="en-US" altLang="en-US" sz="2400" b="1" dirty="0" smtClean="0">
                        <a:solidFill>
                          <a:schemeClr val="tx2"/>
                        </a:solidFill>
                      </a:endParaRPr>
                    </a:p>
                  </a:txBody>
                  <a:tcPr>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3"/>
                  </a:ext>
                </a:extLst>
              </a:tr>
              <a:tr h="523230">
                <a:tc>
                  <a:txBody>
                    <a:bodyPr/>
                    <a:lstStyle/>
                    <a:p>
                      <a:pPr algn="r"/>
                      <a:r>
                        <a:rPr lang="en-US" sz="2800" b="1" dirty="0" smtClean="0">
                          <a:solidFill>
                            <a:schemeClr val="tx2"/>
                          </a:solidFill>
                        </a:rPr>
                        <a:t>4</a:t>
                      </a:r>
                      <a:endParaRPr lang="en-US" sz="2800" b="1" dirty="0">
                        <a:solidFill>
                          <a:schemeClr val="tx2"/>
                        </a:solidFill>
                      </a:endParaRPr>
                    </a:p>
                  </a:txBody>
                  <a:tcPr>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altLang="en-US" sz="2800" b="1" dirty="0" smtClean="0">
                          <a:solidFill>
                            <a:schemeClr val="tx2"/>
                          </a:solidFill>
                        </a:rPr>
                        <a:t>Reference Material</a:t>
                      </a:r>
                      <a:endParaRPr lang="en-US" sz="2800" b="1" dirty="0">
                        <a:solidFill>
                          <a:schemeClr val="tx2"/>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p>
                  </a:txBody>
                  <a:tcPr>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23230">
                <a:tc>
                  <a:txBody>
                    <a:bodyPr/>
                    <a:lstStyle/>
                    <a:p>
                      <a:pPr algn="r"/>
                      <a:r>
                        <a:rPr lang="en-US" sz="2800" b="1" dirty="0" smtClean="0">
                          <a:solidFill>
                            <a:schemeClr val="tx2"/>
                          </a:solidFill>
                        </a:rPr>
                        <a:t>5</a:t>
                      </a:r>
                      <a:endParaRPr lang="en-US" sz="2800" b="1" dirty="0">
                        <a:solidFill>
                          <a:schemeClr val="tx2"/>
                        </a:solidFill>
                      </a:endParaRPr>
                    </a:p>
                  </a:txBody>
                  <a:tcPr>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Signed Volunteer Agreement</a:t>
                      </a:r>
                      <a:endParaRPr lang="en-US" sz="2800" b="1" dirty="0">
                        <a:solidFill>
                          <a:schemeClr val="tx2"/>
                        </a:solidFill>
                      </a:endParaRPr>
                    </a:p>
                  </a:txBody>
                  <a:tcP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All</a:t>
                      </a:r>
                      <a:endParaRPr lang="en-US" altLang="en-US" sz="2400" b="1" dirty="0" smtClean="0">
                        <a:solidFill>
                          <a:schemeClr val="tx2"/>
                        </a:solidFill>
                      </a:endParaRPr>
                    </a:p>
                  </a:txBody>
                  <a:tcPr>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16</a:t>
            </a:fld>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Quality Site Requirements</a:t>
            </a:r>
            <a:r>
              <a:rPr lang="en-US" dirty="0" smtClean="0">
                <a:solidFill>
                  <a:schemeClr val="accent5">
                    <a:lumMod val="50000"/>
                  </a:schemeClr>
                </a:solidFill>
              </a:rPr>
              <a:t>	</a:t>
            </a:r>
            <a:endParaRPr lang="en-US" dirty="0">
              <a:solidFill>
                <a:schemeClr val="accent5">
                  <a:lumMod val="50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578285254"/>
              </p:ext>
            </p:extLst>
          </p:nvPr>
        </p:nvGraphicFramePr>
        <p:xfrm>
          <a:off x="762000" y="1774371"/>
          <a:ext cx="7543800" cy="3444719"/>
        </p:xfrm>
        <a:graphic>
          <a:graphicData uri="http://schemas.openxmlformats.org/drawingml/2006/table">
            <a:tbl>
              <a:tblPr firstRow="1" bandRow="1">
                <a:tableStyleId>{D27102A9-8310-4765-A935-A1911B00CA55}</a:tableStyleId>
              </a:tblPr>
              <a:tblGrid>
                <a:gridCol w="533400">
                  <a:extLst>
                    <a:ext uri="{9D8B030D-6E8A-4147-A177-3AD203B41FA5}">
                      <a16:colId xmlns:a16="http://schemas.microsoft.com/office/drawing/2014/main" val="20000"/>
                    </a:ext>
                  </a:extLst>
                </a:gridCol>
                <a:gridCol w="4800599">
                  <a:extLst>
                    <a:ext uri="{9D8B030D-6E8A-4147-A177-3AD203B41FA5}">
                      <a16:colId xmlns:a16="http://schemas.microsoft.com/office/drawing/2014/main" val="20001"/>
                    </a:ext>
                  </a:extLst>
                </a:gridCol>
                <a:gridCol w="2209801">
                  <a:extLst>
                    <a:ext uri="{9D8B030D-6E8A-4147-A177-3AD203B41FA5}">
                      <a16:colId xmlns:a16="http://schemas.microsoft.com/office/drawing/2014/main" val="20002"/>
                    </a:ext>
                  </a:extLst>
                </a:gridCol>
              </a:tblGrid>
              <a:tr h="418239">
                <a:tc>
                  <a:txBody>
                    <a:bodyPr/>
                    <a:lstStyle/>
                    <a:p>
                      <a:endParaRPr lang="en-US" sz="1800" dirty="0">
                        <a:solidFill>
                          <a:schemeClr val="tx2"/>
                        </a:solidFill>
                      </a:endParaRPr>
                    </a:p>
                  </a:txBody>
                  <a:tcPr marT="45674" marB="45674">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800" dirty="0">
                        <a:solidFill>
                          <a:schemeClr val="tx2"/>
                        </a:solidFill>
                      </a:endParaRPr>
                    </a:p>
                  </a:txBody>
                  <a:tcPr marT="45674" marB="45674">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altLang="en-US" sz="1800" dirty="0" smtClean="0">
                          <a:solidFill>
                            <a:schemeClr val="tx2"/>
                          </a:solidFill>
                        </a:rPr>
                        <a:t>Who is responsible?</a:t>
                      </a:r>
                      <a:endParaRPr lang="en-US" sz="1800" dirty="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21208">
                <a:tc>
                  <a:txBody>
                    <a:bodyPr/>
                    <a:lstStyle/>
                    <a:p>
                      <a:pPr algn="r"/>
                      <a:r>
                        <a:rPr lang="en-US" sz="2800" b="1" dirty="0" smtClean="0">
                          <a:solidFill>
                            <a:schemeClr val="tx2"/>
                          </a:solidFill>
                        </a:rPr>
                        <a:t>6</a:t>
                      </a:r>
                      <a:endParaRPr lang="en-US" sz="2800" b="1" dirty="0">
                        <a:solidFill>
                          <a:schemeClr val="tx2"/>
                        </a:solidFill>
                      </a:endParaRPr>
                    </a:p>
                  </a:txBody>
                  <a:tcPr>
                    <a:lnL w="12700" cap="flat" cmpd="sng" algn="ctr">
                      <a:solidFill>
                        <a:schemeClr val="tx1"/>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r>
                        <a:rPr lang="en-US" altLang="en-US" sz="2800" b="1" dirty="0" smtClean="0">
                          <a:solidFill>
                            <a:schemeClr val="tx2"/>
                          </a:solidFill>
                        </a:rPr>
                        <a:t>Timely Filing of Tax Returns</a:t>
                      </a:r>
                      <a:endParaRPr lang="en-US" sz="2800" b="1" dirty="0">
                        <a:solidFill>
                          <a:schemeClr val="tx2"/>
                        </a:solidFill>
                      </a:endParaRPr>
                    </a:p>
                  </a:txBody>
                  <a:tcPr>
                    <a:lnL>
                      <a:noFill/>
                    </a:lnL>
                    <a:lnR>
                      <a:noFill/>
                    </a:lnR>
                    <a:lnT w="12700" cmpd="sng">
                      <a:noFill/>
                    </a:lnT>
                    <a:lnB>
                      <a:noFill/>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LC/ERO</a:t>
                      </a: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834970646"/>
                  </a:ext>
                </a:extLst>
              </a:tr>
              <a:tr h="521208">
                <a:tc>
                  <a:txBody>
                    <a:bodyPr/>
                    <a:lstStyle/>
                    <a:p>
                      <a:pPr algn="r"/>
                      <a:r>
                        <a:rPr lang="en-US" sz="2800" b="1" dirty="0" smtClean="0">
                          <a:solidFill>
                            <a:schemeClr val="tx2"/>
                          </a:solidFill>
                        </a:rPr>
                        <a:t>7</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noFill/>
                  </a:tcPr>
                </a:tc>
                <a:tc>
                  <a:txBody>
                    <a:bodyPr/>
                    <a:lstStyle/>
                    <a:p>
                      <a:r>
                        <a:rPr lang="en-US" altLang="en-US" sz="2800" b="1" dirty="0" smtClean="0">
                          <a:solidFill>
                            <a:schemeClr val="tx2"/>
                          </a:solidFill>
                        </a:rPr>
                        <a:t>Civil Rights Requirements</a:t>
                      </a:r>
                      <a:endParaRPr lang="en-US" sz="2800" b="1" dirty="0">
                        <a:solidFill>
                          <a:schemeClr val="tx2"/>
                        </a:solidFill>
                      </a:endParaRPr>
                    </a:p>
                  </a:txBody>
                  <a:tcPr marT="45674" marB="45674">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p>
                  </a:txBody>
                  <a:tcPr marT="45674" marB="45674">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2120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2"/>
                          </a:solidFill>
                          <a:latin typeface="+mn-lt"/>
                          <a:ea typeface="+mn-ea"/>
                          <a:cs typeface="+mn-cs"/>
                        </a:rPr>
                        <a:t>8</a:t>
                      </a:r>
                      <a:endParaRPr lang="en-US" sz="2800" b="1" kern="1200" dirty="0">
                        <a:solidFill>
                          <a:schemeClr val="tx2"/>
                        </a:solidFill>
                        <a:latin typeface="+mn-lt"/>
                        <a:ea typeface="+mn-ea"/>
                        <a:cs typeface="+mn-cs"/>
                      </a:endParaRPr>
                    </a:p>
                  </a:txBody>
                  <a:tcPr marL="0" marT="45674" marB="45674">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4F81BD">
                        <a:alpha val="2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kern="1200" dirty="0" smtClean="0">
                          <a:solidFill>
                            <a:schemeClr val="tx2"/>
                          </a:solidFill>
                          <a:latin typeface="+mn-lt"/>
                          <a:ea typeface="+mn-ea"/>
                          <a:cs typeface="+mn-cs"/>
                        </a:rPr>
                        <a:t>Correct </a:t>
                      </a:r>
                      <a:r>
                        <a:rPr lang="en-US" altLang="en-US" sz="2800" b="1" dirty="0" smtClean="0">
                          <a:solidFill>
                            <a:schemeClr val="tx2"/>
                          </a:solidFill>
                        </a:rPr>
                        <a:t>Site ID number (</a:t>
                      </a:r>
                      <a:r>
                        <a:rPr lang="en-US" altLang="en-US" sz="2800" b="1" dirty="0" err="1" smtClean="0">
                          <a:solidFill>
                            <a:schemeClr val="tx2"/>
                          </a:solidFill>
                        </a:rPr>
                        <a:t>SIDN</a:t>
                      </a:r>
                      <a:r>
                        <a:rPr lang="en-US" altLang="en-US" sz="2800" b="1" dirty="0" smtClean="0">
                          <a:solidFill>
                            <a:schemeClr val="tx2"/>
                          </a:solidFill>
                        </a:rPr>
                        <a:t>)</a:t>
                      </a:r>
                      <a:endParaRPr lang="en-US" sz="2800" b="1" kern="1200" dirty="0">
                        <a:solidFill>
                          <a:schemeClr val="tx2"/>
                        </a:solidFill>
                        <a:latin typeface="+mn-lt"/>
                        <a:ea typeface="+mn-ea"/>
                        <a:cs typeface="+mn-cs"/>
                      </a:endParaRPr>
                    </a:p>
                  </a:txBody>
                  <a:tcPr marT="45674" marB="45674">
                    <a:lnL>
                      <a:noFill/>
                    </a:lnL>
                    <a:lnR>
                      <a:noFill/>
                    </a:lnR>
                    <a:lnT>
                      <a:noFill/>
                    </a:lnT>
                    <a:lnB>
                      <a:noFill/>
                    </a:lnB>
                    <a:lnTlToBr w="12700" cmpd="sng">
                      <a:noFill/>
                      <a:prstDash val="solid"/>
                    </a:lnTlToBr>
                    <a:lnBlToTr w="12700" cmpd="sng">
                      <a:noFill/>
                      <a:prstDash val="solid"/>
                    </a:lnBlToTr>
                    <a:solidFill>
                      <a:srgbClr val="4F81BD">
                        <a:alpha val="2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kern="1200" dirty="0" smtClean="0">
                          <a:solidFill>
                            <a:schemeClr val="tx2"/>
                          </a:solidFill>
                          <a:latin typeface="+mn-lt"/>
                          <a:ea typeface="+mn-ea"/>
                          <a:cs typeface="+mn-cs"/>
                        </a:rPr>
                        <a:t>LC/</a:t>
                      </a:r>
                      <a:r>
                        <a:rPr lang="en-US" altLang="en-US" sz="2800" b="1" kern="1200" dirty="0" err="1" smtClean="0">
                          <a:solidFill>
                            <a:schemeClr val="tx2"/>
                          </a:solidFill>
                          <a:latin typeface="+mn-lt"/>
                          <a:ea typeface="+mn-ea"/>
                          <a:cs typeface="+mn-cs"/>
                        </a:rPr>
                        <a:t>ERO</a:t>
                      </a:r>
                      <a:endParaRPr lang="en-US" altLang="en-US" sz="2800" b="1" kern="1200" dirty="0">
                        <a:solidFill>
                          <a:schemeClr val="tx2"/>
                        </a:solidFill>
                        <a:latin typeface="+mn-lt"/>
                        <a:ea typeface="+mn-ea"/>
                        <a:cs typeface="+mn-cs"/>
                      </a:endParaRPr>
                    </a:p>
                  </a:txBody>
                  <a:tcPr marT="45674" marB="45674">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4F81BD">
                        <a:alpha val="20000"/>
                      </a:srgbClr>
                    </a:solidFill>
                  </a:tcPr>
                </a:tc>
                <a:extLst>
                  <a:ext uri="{0D108BD9-81ED-4DB2-BD59-A6C34878D82A}">
                    <a16:rowId xmlns:a16="http://schemas.microsoft.com/office/drawing/2014/main" val="10002"/>
                  </a:ext>
                </a:extLst>
              </a:tr>
              <a:tr h="609600">
                <a:tc>
                  <a:txBody>
                    <a:bodyPr/>
                    <a:lstStyle/>
                    <a:p>
                      <a:pPr algn="r"/>
                      <a:r>
                        <a:rPr lang="en-US" sz="2800" b="1" dirty="0" smtClean="0">
                          <a:solidFill>
                            <a:schemeClr val="tx2"/>
                          </a:solidFill>
                        </a:rPr>
                        <a:t>9</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r>
                        <a:rPr lang="en-US" altLang="en-US" sz="2800" b="1" dirty="0" smtClean="0">
                          <a:solidFill>
                            <a:schemeClr val="tx2"/>
                          </a:solidFill>
                        </a:rPr>
                        <a:t>Correct </a:t>
                      </a:r>
                      <a:r>
                        <a:rPr lang="en-US" altLang="en-US" sz="2800" b="1" kern="1200" dirty="0" smtClean="0">
                          <a:solidFill>
                            <a:schemeClr val="tx2"/>
                          </a:solidFill>
                          <a:latin typeface="+mn-lt"/>
                          <a:ea typeface="+mn-ea"/>
                          <a:cs typeface="+mn-cs"/>
                        </a:rPr>
                        <a:t>Electronic Filing Identification Number (EFIN)</a:t>
                      </a:r>
                      <a:endParaRPr lang="en-US" sz="2800" b="1" dirty="0">
                        <a:solidFill>
                          <a:schemeClr val="tx2"/>
                        </a:solidFill>
                      </a:endParaRPr>
                    </a:p>
                  </a:txBody>
                  <a:tcPr marT="45674" marB="45674">
                    <a:lnL>
                      <a:noFill/>
                    </a:lnL>
                    <a:lnR>
                      <a:noFill/>
                    </a:lnR>
                    <a:lnT>
                      <a:noFill/>
                    </a:lnT>
                    <a:lnB>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LC/</a:t>
                      </a:r>
                      <a:r>
                        <a:rPr lang="en-US" altLang="en-US" sz="2800" b="1" dirty="0" err="1" smtClean="0">
                          <a:solidFill>
                            <a:schemeClr val="tx2"/>
                          </a:solidFill>
                        </a:rPr>
                        <a:t>ERO</a:t>
                      </a:r>
                      <a:endParaRPr lang="en-US" altLang="en-US" sz="2800" b="1" dirty="0" smtClean="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18063">
                <a:tc>
                  <a:txBody>
                    <a:bodyPr/>
                    <a:lstStyle/>
                    <a:p>
                      <a:pPr algn="r"/>
                      <a:r>
                        <a:rPr lang="en-US" sz="2800" b="1" dirty="0" smtClean="0">
                          <a:solidFill>
                            <a:schemeClr val="tx2"/>
                          </a:solidFill>
                        </a:rPr>
                        <a:t>10</a:t>
                      </a:r>
                      <a:endParaRPr lang="en-US" sz="2800" b="1" dirty="0">
                        <a:solidFill>
                          <a:schemeClr val="tx2"/>
                        </a:solidFill>
                      </a:endParaRPr>
                    </a:p>
                  </a:txBody>
                  <a:tcPr marL="0" marT="45674" marB="45674">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800" b="1" dirty="0" smtClean="0">
                          <a:solidFill>
                            <a:schemeClr val="tx2"/>
                          </a:solidFill>
                        </a:rPr>
                        <a:t>Security</a:t>
                      </a:r>
                    </a:p>
                  </a:txBody>
                  <a:tcPr marT="45674" marB="45674">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eaLnBrk="1" hangingPunct="1">
                        <a:buClrTx/>
                        <a:buSzTx/>
                        <a:buFontTx/>
                        <a:buNone/>
                      </a:pPr>
                      <a:r>
                        <a:rPr lang="en-US" altLang="en-US" sz="2800" b="1" dirty="0" smtClean="0">
                          <a:solidFill>
                            <a:schemeClr val="tx2"/>
                          </a:solidFill>
                        </a:rPr>
                        <a:t>All</a:t>
                      </a:r>
                      <a:endParaRPr lang="en-US" altLang="en-US" sz="2800" b="1" dirty="0">
                        <a:solidFill>
                          <a:schemeClr val="tx2"/>
                        </a:solidFill>
                      </a:endParaRPr>
                    </a:p>
                  </a:txBody>
                  <a:tcPr marT="45674" marB="45674">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17</a:t>
            </a:fld>
            <a:endParaRPr lang="en-US"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Know</a:t>
            </a:r>
            <a:endParaRPr lang="en-US" dirty="0"/>
          </a:p>
        </p:txBody>
      </p:sp>
      <p:sp>
        <p:nvSpPr>
          <p:cNvPr id="23555" name="Content Placeholder 2"/>
          <p:cNvSpPr>
            <a:spLocks noGrp="1"/>
          </p:cNvSpPr>
          <p:nvPr>
            <p:ph sz="half" idx="1"/>
          </p:nvPr>
        </p:nvSpPr>
        <p:spPr/>
        <p:txBody>
          <a:bodyPr>
            <a:noAutofit/>
          </a:bodyPr>
          <a:lstStyle/>
          <a:p>
            <a:r>
              <a:rPr lang="en-US" altLang="en-US" dirty="0" err="1" smtClean="0"/>
              <a:t>QSR</a:t>
            </a:r>
            <a:r>
              <a:rPr lang="en-US" altLang="en-US" dirty="0" smtClean="0"/>
              <a:t> #1</a:t>
            </a:r>
          </a:p>
          <a:p>
            <a:r>
              <a:rPr lang="en-US" altLang="en-US" dirty="0" smtClean="0"/>
              <a:t>Volunteer Certification</a:t>
            </a:r>
          </a:p>
        </p:txBody>
      </p:sp>
      <p:sp>
        <p:nvSpPr>
          <p:cNvPr id="4" name="Content Placeholder 3"/>
          <p:cNvSpPr>
            <a:spLocks noGrp="1"/>
          </p:cNvSpPr>
          <p:nvPr>
            <p:ph sz="half" idx="2"/>
          </p:nvPr>
        </p:nvSpPr>
        <p:spPr>
          <a:xfrm>
            <a:off x="4648200" y="1828800"/>
            <a:ext cx="3657600" cy="3886200"/>
          </a:xfrm>
        </p:spPr>
        <p:txBody>
          <a:bodyPr>
            <a:normAutofit fontScale="70000" lnSpcReduction="20000"/>
          </a:bodyPr>
          <a:lstStyle/>
          <a:p>
            <a:r>
              <a:rPr lang="en-US" dirty="0" smtClean="0"/>
              <a:t>All volunteers sign Form 13615 agreeing to adhere to the </a:t>
            </a:r>
            <a:r>
              <a:rPr lang="en-US" dirty="0" err="1" smtClean="0"/>
              <a:t>VSC</a:t>
            </a:r>
            <a:endParaRPr lang="en-US" dirty="0" smtClean="0"/>
          </a:p>
          <a:p>
            <a:r>
              <a:rPr lang="en-US" dirty="0" smtClean="0"/>
              <a:t>ADS oversees the Tax-Aide volunteer certification process and ensures that volunteers’ certifications are submitted to Tax-Aide National Office and NVP updated</a:t>
            </a:r>
          </a:p>
          <a:p>
            <a:r>
              <a:rPr lang="en-US" dirty="0" smtClean="0"/>
              <a:t>All out-of-scope tax returns are referred to a professional tax return preparer</a:t>
            </a:r>
          </a:p>
        </p:txBody>
      </p:sp>
      <p:sp>
        <p:nvSpPr>
          <p:cNvPr id="23557" name="Content Placeholder 16"/>
          <p:cNvSpPr>
            <a:spLocks noGrp="1"/>
          </p:cNvSpPr>
          <p:nvPr>
            <p:ph sz="half" idx="12"/>
          </p:nvPr>
        </p:nvSpPr>
        <p:spPr/>
        <p:txBody>
          <a:bodyPr/>
          <a:lstStyle/>
          <a:p>
            <a:r>
              <a:rPr lang="en-US" altLang="en-US" dirty="0" smtClean="0"/>
              <a:t>All volunteers must complete training and pass tests appropriate for their role(s)</a:t>
            </a:r>
          </a:p>
        </p:txBody>
      </p:sp>
      <p:sp>
        <p:nvSpPr>
          <p:cNvPr id="3" name="Footer Placeholder 2"/>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4"/>
          </p:nvPr>
        </p:nvSpPr>
        <p:spPr/>
        <p:txBody>
          <a:bodyPr/>
          <a:lstStyle/>
          <a:p>
            <a:pPr>
              <a:defRPr/>
            </a:pPr>
            <a:fld id="{18512816-7735-4804-B95E-25A601207D2C}" type="slidenum">
              <a:rPr lang="en-US" altLang="en-US" smtClean="0"/>
              <a:pPr>
                <a:defRPr/>
              </a:pPr>
              <a:t>18</a:t>
            </a:fld>
            <a:endParaRPr lang="en-US"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Required Training</a:t>
            </a:r>
          </a:p>
        </p:txBody>
      </p:sp>
      <p:sp>
        <p:nvSpPr>
          <p:cNvPr id="3" name="Content Placeholder 2"/>
          <p:cNvSpPr>
            <a:spLocks noGrp="1"/>
          </p:cNvSpPr>
          <p:nvPr>
            <p:ph sz="quarter" idx="12"/>
          </p:nvPr>
        </p:nvSpPr>
        <p:spPr/>
        <p:txBody>
          <a:bodyPr>
            <a:normAutofit fontScale="70000" lnSpcReduction="20000"/>
          </a:bodyPr>
          <a:lstStyle/>
          <a:p>
            <a:r>
              <a:rPr lang="en-US" dirty="0" smtClean="0"/>
              <a:t>All</a:t>
            </a:r>
          </a:p>
          <a:p>
            <a:pPr lvl="1"/>
            <a:r>
              <a:rPr lang="en-US" dirty="0" smtClean="0"/>
              <a:t>Volunteer Site Policies and Procedures Training (includes Tax-Aide Standards of Professionalism) </a:t>
            </a:r>
          </a:p>
          <a:p>
            <a:r>
              <a:rPr lang="en-US" dirty="0" smtClean="0"/>
              <a:t>Client Facilitator, Local Coordinator and Shift Coordinator</a:t>
            </a:r>
          </a:p>
          <a:p>
            <a:pPr lvl="1"/>
            <a:r>
              <a:rPr lang="en-US" dirty="0" smtClean="0"/>
              <a:t>Intake/Interview and Quality Review Training</a:t>
            </a:r>
          </a:p>
          <a:p>
            <a:r>
              <a:rPr lang="en-US" dirty="0" smtClean="0"/>
              <a:t>Client </a:t>
            </a:r>
            <a:r>
              <a:rPr lang="en-US" dirty="0" smtClean="0"/>
              <a:t>Facilitator – </a:t>
            </a:r>
            <a:r>
              <a:rPr lang="en-US" dirty="0" smtClean="0"/>
              <a:t>Client </a:t>
            </a:r>
            <a:r>
              <a:rPr lang="en-US" dirty="0" smtClean="0"/>
              <a:t>Facilitator training</a:t>
            </a:r>
          </a:p>
          <a:p>
            <a:r>
              <a:rPr lang="en-US" dirty="0" smtClean="0"/>
              <a:t>Local Coordinator – Local Coordinator training </a:t>
            </a:r>
          </a:p>
          <a:p>
            <a:r>
              <a:rPr lang="en-US" dirty="0" smtClean="0"/>
              <a:t>Others based on role(s)</a:t>
            </a:r>
          </a:p>
        </p:txBody>
      </p:sp>
      <p:sp>
        <p:nvSpPr>
          <p:cNvPr id="6" name="Footer Placeholder 5"/>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19</a:t>
            </a:fld>
            <a:endParaRPr lang="en-US" altLang="en-US" dirty="0"/>
          </a:p>
        </p:txBody>
      </p:sp>
    </p:spTree>
    <p:extLst>
      <p:ext uri="{BB962C8B-B14F-4D97-AF65-F5344CB8AC3E}">
        <p14:creationId xmlns:p14="http://schemas.microsoft.com/office/powerpoint/2010/main" val="20695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15363" name="Content Placeholder 2"/>
          <p:cNvSpPr>
            <a:spLocks noGrp="1"/>
          </p:cNvSpPr>
          <p:nvPr>
            <p:ph sz="quarter" idx="12"/>
          </p:nvPr>
        </p:nvSpPr>
        <p:spPr/>
        <p:txBody>
          <a:bodyPr/>
          <a:lstStyle/>
          <a:p>
            <a:pPr marL="0" indent="0">
              <a:buNone/>
            </a:pPr>
            <a:r>
              <a:rPr lang="en-US" altLang="en-US" dirty="0" smtClean="0"/>
              <a:t>Improve volunteer satisfaction and create a satisfying experience for taxpayers by reviewing IRS and Tax-Aide policies with all volunteers </a:t>
            </a:r>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4" name="Slide Number Placeholder 3"/>
          <p:cNvSpPr>
            <a:spLocks noGrp="1"/>
          </p:cNvSpPr>
          <p:nvPr>
            <p:ph type="sldNum" sz="quarter" idx="11"/>
          </p:nvPr>
        </p:nvSpPr>
        <p:spPr/>
        <p:txBody>
          <a:bodyPr/>
          <a:lstStyle/>
          <a:p>
            <a:pPr>
              <a:defRPr/>
            </a:pPr>
            <a:fld id="{8596A7E3-79F7-4F32-B59E-855CF2F31DEC}"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Required Tests</a:t>
            </a:r>
          </a:p>
        </p:txBody>
      </p:sp>
      <p:sp>
        <p:nvSpPr>
          <p:cNvPr id="3" name="Content Placeholder 2"/>
          <p:cNvSpPr>
            <a:spLocks noGrp="1"/>
          </p:cNvSpPr>
          <p:nvPr>
            <p:ph sz="quarter" idx="12"/>
          </p:nvPr>
        </p:nvSpPr>
        <p:spPr/>
        <p:txBody>
          <a:bodyPr>
            <a:normAutofit fontScale="85000" lnSpcReduction="20000"/>
          </a:bodyPr>
          <a:lstStyle/>
          <a:p>
            <a:pPr marL="514350" indent="-514350">
              <a:buFont typeface="+mj-lt"/>
              <a:buAutoNum type="arabicPeriod"/>
            </a:pPr>
            <a:r>
              <a:rPr lang="en-US" dirty="0" smtClean="0"/>
              <a:t>All – </a:t>
            </a:r>
            <a:r>
              <a:rPr lang="en-US" dirty="0" smtClean="0">
                <a:solidFill>
                  <a:srgbClr val="0000FF"/>
                </a:solidFill>
              </a:rPr>
              <a:t>Volunteer Standards of Conduct Test</a:t>
            </a:r>
          </a:p>
          <a:p>
            <a:pPr marL="514350" indent="-514350">
              <a:buFont typeface="+mj-lt"/>
              <a:buAutoNum type="arabicPeriod"/>
            </a:pPr>
            <a:r>
              <a:rPr lang="en-US" dirty="0" smtClean="0"/>
              <a:t>Client Facilitator, Local Coordinator and Shift Coordinator – </a:t>
            </a:r>
            <a:r>
              <a:rPr lang="en-US" dirty="0" smtClean="0">
                <a:solidFill>
                  <a:srgbClr val="0000FF"/>
                </a:solidFill>
              </a:rPr>
              <a:t>Intake/Interview and QR Test</a:t>
            </a:r>
          </a:p>
          <a:p>
            <a:pPr marL="514350" indent="-514350">
              <a:buFont typeface="+mj-lt"/>
              <a:buAutoNum type="arabicPeriod"/>
            </a:pPr>
            <a:r>
              <a:rPr lang="en-US" dirty="0" smtClean="0"/>
              <a:t>Counselor, Instructor, </a:t>
            </a:r>
            <a:r>
              <a:rPr lang="en-US" dirty="0" err="1" smtClean="0"/>
              <a:t>TRC</a:t>
            </a:r>
            <a:r>
              <a:rPr lang="en-US" dirty="0" smtClean="0"/>
              <a:t>, TRS and </a:t>
            </a:r>
            <a:r>
              <a:rPr lang="en-US" dirty="0" err="1" smtClean="0"/>
              <a:t>ERO</a:t>
            </a:r>
            <a:r>
              <a:rPr lang="en-US" dirty="0" smtClean="0"/>
              <a:t> – </a:t>
            </a:r>
            <a:br>
              <a:rPr lang="en-US" dirty="0" smtClean="0"/>
            </a:br>
            <a:r>
              <a:rPr lang="en-US" dirty="0" smtClean="0">
                <a:solidFill>
                  <a:schemeClr val="accent2">
                    <a:lumMod val="50000"/>
                  </a:schemeClr>
                </a:solidFill>
              </a:rPr>
              <a:t>1.</a:t>
            </a:r>
            <a:r>
              <a:rPr lang="en-US" dirty="0" smtClean="0"/>
              <a:t> </a:t>
            </a:r>
            <a:r>
              <a:rPr lang="en-US" dirty="0" smtClean="0">
                <a:solidFill>
                  <a:srgbClr val="0000FF"/>
                </a:solidFill>
              </a:rPr>
              <a:t>and</a:t>
            </a:r>
            <a:r>
              <a:rPr lang="en-US" dirty="0" smtClean="0"/>
              <a:t> </a:t>
            </a:r>
            <a:r>
              <a:rPr lang="en-US" dirty="0" smtClean="0">
                <a:solidFill>
                  <a:schemeClr val="accent2">
                    <a:lumMod val="50000"/>
                  </a:schemeClr>
                </a:solidFill>
              </a:rPr>
              <a:t>2.</a:t>
            </a:r>
            <a:r>
              <a:rPr lang="en-US" dirty="0" smtClean="0"/>
              <a:t> </a:t>
            </a:r>
            <a:r>
              <a:rPr lang="en-US" dirty="0" smtClean="0">
                <a:solidFill>
                  <a:srgbClr val="0000FF"/>
                </a:solidFill>
              </a:rPr>
              <a:t>plus Advanced Test</a:t>
            </a:r>
          </a:p>
        </p:txBody>
      </p:sp>
      <p:sp>
        <p:nvSpPr>
          <p:cNvPr id="6" name="Footer Placeholder 5"/>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20</a:t>
            </a:fld>
            <a:endParaRPr lang="en-US" altLang="en-US" dirty="0"/>
          </a:p>
        </p:txBody>
      </p:sp>
    </p:spTree>
    <p:extLst>
      <p:ext uri="{BB962C8B-B14F-4D97-AF65-F5344CB8AC3E}">
        <p14:creationId xmlns:p14="http://schemas.microsoft.com/office/powerpoint/2010/main" val="324991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Volunteers Need to Know</a:t>
            </a:r>
            <a:endParaRPr lang="en-US" dirty="0"/>
          </a:p>
        </p:txBody>
      </p:sp>
      <p:sp>
        <p:nvSpPr>
          <p:cNvPr id="25603" name="Content Placeholder 2"/>
          <p:cNvSpPr>
            <a:spLocks noGrp="1"/>
          </p:cNvSpPr>
          <p:nvPr>
            <p:ph sz="half" idx="1"/>
          </p:nvPr>
        </p:nvSpPr>
        <p:spPr/>
        <p:txBody>
          <a:bodyPr>
            <a:noAutofit/>
          </a:bodyPr>
          <a:lstStyle/>
          <a:p>
            <a:r>
              <a:rPr lang="en-US" altLang="en-US" dirty="0" err="1" smtClean="0"/>
              <a:t>QSR</a:t>
            </a:r>
            <a:r>
              <a:rPr lang="en-US" altLang="en-US" dirty="0" smtClean="0"/>
              <a:t> #2</a:t>
            </a:r>
          </a:p>
          <a:p>
            <a:r>
              <a:rPr lang="en-US" altLang="en-US" dirty="0" smtClean="0"/>
              <a:t>Intake/Interview</a:t>
            </a:r>
          </a:p>
        </p:txBody>
      </p:sp>
      <p:sp>
        <p:nvSpPr>
          <p:cNvPr id="4" name="Content Placeholder 3"/>
          <p:cNvSpPr>
            <a:spLocks noGrp="1"/>
          </p:cNvSpPr>
          <p:nvPr>
            <p:ph sz="half" idx="2"/>
          </p:nvPr>
        </p:nvSpPr>
        <p:spPr/>
        <p:txBody>
          <a:bodyPr>
            <a:normAutofit fontScale="92500"/>
          </a:bodyPr>
          <a:lstStyle/>
          <a:p>
            <a:pPr>
              <a:lnSpc>
                <a:spcPct val="90000"/>
              </a:lnSpc>
            </a:pPr>
            <a:r>
              <a:rPr lang="en-US" dirty="0" smtClean="0"/>
              <a:t>Must use current year Form 13614-C – Interview/Intake &amp; Quality Review Sheet for every taxpayer </a:t>
            </a:r>
          </a:p>
          <a:p>
            <a:pPr>
              <a:lnSpc>
                <a:spcPct val="90000"/>
              </a:lnSpc>
            </a:pPr>
            <a:r>
              <a:rPr lang="en-US" dirty="0" smtClean="0"/>
              <a:t>Ask probing questions to ensure accurate and complete answers</a:t>
            </a:r>
          </a:p>
          <a:p>
            <a:pPr>
              <a:lnSpc>
                <a:spcPct val="90000"/>
              </a:lnSpc>
            </a:pPr>
            <a:r>
              <a:rPr lang="en-US" dirty="0" smtClean="0"/>
              <a:t>Note new or changed information on form</a:t>
            </a:r>
          </a:p>
          <a:p>
            <a:pPr>
              <a:lnSpc>
                <a:spcPct val="90000"/>
              </a:lnSpc>
            </a:pPr>
            <a:endParaRPr lang="en-US" dirty="0" smtClean="0"/>
          </a:p>
          <a:p>
            <a:pPr>
              <a:lnSpc>
                <a:spcPct val="90000"/>
              </a:lnSpc>
            </a:pPr>
            <a:endParaRPr lang="en-US" dirty="0" smtClean="0"/>
          </a:p>
        </p:txBody>
      </p:sp>
      <p:sp>
        <p:nvSpPr>
          <p:cNvPr id="18437" name="Content Placeholder 6"/>
          <p:cNvSpPr>
            <a:spLocks noGrp="1"/>
          </p:cNvSpPr>
          <p:nvPr>
            <p:ph sz="half" idx="12"/>
          </p:nvPr>
        </p:nvSpPr>
        <p:spPr/>
        <p:txBody>
          <a:bodyPr>
            <a:normAutofit fontScale="92500"/>
          </a:bodyPr>
          <a:lstStyle/>
          <a:p>
            <a:pPr>
              <a:lnSpc>
                <a:spcPct val="110000"/>
              </a:lnSpc>
            </a:pPr>
            <a:r>
              <a:rPr lang="en-US" altLang="en-US" dirty="0" smtClean="0"/>
              <a:t>100% use of form with sufficient interview of taxpayer to ensure accuracy and completeness of return</a:t>
            </a:r>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21</a:t>
            </a:fld>
            <a:endParaRPr lang="en-US"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normAutofit fontScale="90000"/>
          </a:bodyPr>
          <a:lstStyle/>
          <a:p>
            <a:pPr>
              <a:defRPr/>
            </a:pPr>
            <a:r>
              <a:rPr lang="en-US" dirty="0" smtClean="0"/>
              <a:t>What Volunteers Need to Know</a:t>
            </a:r>
            <a:endParaRPr lang="en-US" dirty="0"/>
          </a:p>
        </p:txBody>
      </p:sp>
      <p:sp>
        <p:nvSpPr>
          <p:cNvPr id="27651" name="Content Placeholder 2"/>
          <p:cNvSpPr>
            <a:spLocks noGrp="1"/>
          </p:cNvSpPr>
          <p:nvPr>
            <p:ph sz="half" idx="1"/>
          </p:nvPr>
        </p:nvSpPr>
        <p:spPr/>
        <p:txBody>
          <a:bodyPr>
            <a:noAutofit/>
          </a:bodyPr>
          <a:lstStyle/>
          <a:p>
            <a:r>
              <a:rPr lang="en-US" altLang="en-US" dirty="0" smtClean="0"/>
              <a:t>QSR #2 (</a:t>
            </a:r>
            <a:r>
              <a:rPr lang="en-US" altLang="en-US" dirty="0" err="1" smtClean="0"/>
              <a:t>cont</a:t>
            </a:r>
            <a:r>
              <a:rPr lang="en-US" altLang="en-US" dirty="0" smtClean="0"/>
              <a:t>)</a:t>
            </a:r>
          </a:p>
          <a:p>
            <a:r>
              <a:rPr lang="en-US" altLang="en-US" dirty="0" smtClean="0"/>
              <a:t>Quality Review Process</a:t>
            </a:r>
          </a:p>
          <a:p>
            <a:endParaRPr lang="en-US" altLang="en-US" dirty="0" smtClean="0"/>
          </a:p>
        </p:txBody>
      </p:sp>
      <p:sp>
        <p:nvSpPr>
          <p:cNvPr id="4" name="Content Placeholder 3"/>
          <p:cNvSpPr>
            <a:spLocks noGrp="1"/>
          </p:cNvSpPr>
          <p:nvPr>
            <p:ph sz="half" idx="2"/>
          </p:nvPr>
        </p:nvSpPr>
        <p:spPr>
          <a:xfrm>
            <a:off x="4648200" y="1600200"/>
            <a:ext cx="3657600" cy="4038600"/>
          </a:xfrm>
        </p:spPr>
        <p:txBody>
          <a:bodyPr>
            <a:normAutofit fontScale="77500" lnSpcReduction="20000"/>
          </a:bodyPr>
          <a:lstStyle/>
          <a:p>
            <a:pPr>
              <a:lnSpc>
                <a:spcPct val="110000"/>
              </a:lnSpc>
              <a:defRPr/>
            </a:pPr>
            <a:r>
              <a:rPr lang="en-US" dirty="0" err="1" smtClean="0"/>
              <a:t>QR</a:t>
            </a:r>
            <a:r>
              <a:rPr lang="en-US" dirty="0" smtClean="0"/>
              <a:t> must be with taxpayer </a:t>
            </a:r>
          </a:p>
          <a:p>
            <a:pPr>
              <a:lnSpc>
                <a:spcPct val="110000"/>
              </a:lnSpc>
              <a:defRPr/>
            </a:pPr>
            <a:r>
              <a:rPr lang="en-US" dirty="0" smtClean="0"/>
              <a:t>Full review and discussion of all pages of Intake Sheet </a:t>
            </a:r>
          </a:p>
          <a:p>
            <a:pPr>
              <a:lnSpc>
                <a:spcPct val="110000"/>
              </a:lnSpc>
              <a:defRPr/>
            </a:pPr>
            <a:r>
              <a:rPr lang="en-US" dirty="0" smtClean="0"/>
              <a:t>QR must include probing questions to ensure correct application of tax law, not just verification of name and numbers</a:t>
            </a:r>
          </a:p>
          <a:p>
            <a:pPr>
              <a:lnSpc>
                <a:spcPct val="110000"/>
              </a:lnSpc>
              <a:defRPr/>
            </a:pPr>
            <a:r>
              <a:rPr lang="en-US" dirty="0"/>
              <a:t>Note new or changed information on form</a:t>
            </a:r>
          </a:p>
          <a:p>
            <a:pPr>
              <a:lnSpc>
                <a:spcPct val="110000"/>
              </a:lnSpc>
              <a:defRPr/>
            </a:pPr>
            <a:endParaRPr lang="en-US" dirty="0" smtClean="0"/>
          </a:p>
        </p:txBody>
      </p:sp>
      <p:sp>
        <p:nvSpPr>
          <p:cNvPr id="27653" name="Content Placeholder 6"/>
          <p:cNvSpPr>
            <a:spLocks noGrp="1"/>
          </p:cNvSpPr>
          <p:nvPr>
            <p:ph sz="half" idx="12"/>
          </p:nvPr>
        </p:nvSpPr>
        <p:spPr/>
        <p:txBody>
          <a:bodyPr/>
          <a:lstStyle/>
          <a:p>
            <a:r>
              <a:rPr lang="en-US" altLang="en-US" dirty="0" smtClean="0"/>
              <a:t>100% Quality Review by 2nd Counselor</a:t>
            </a:r>
          </a:p>
          <a:p>
            <a:endParaRPr lang="en-US" altLang="en-US" dirty="0" smtClean="0"/>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22</a:t>
            </a:fld>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What Volunteers Need to Know</a:t>
            </a:r>
            <a:endParaRPr lang="en-US" dirty="0"/>
          </a:p>
        </p:txBody>
      </p:sp>
      <p:sp>
        <p:nvSpPr>
          <p:cNvPr id="27651" name="Content Placeholder 2"/>
          <p:cNvSpPr>
            <a:spLocks noGrp="1"/>
          </p:cNvSpPr>
          <p:nvPr>
            <p:ph sz="half" idx="1"/>
          </p:nvPr>
        </p:nvSpPr>
        <p:spPr/>
        <p:txBody>
          <a:bodyPr>
            <a:normAutofit fontScale="92500" lnSpcReduction="20000"/>
          </a:bodyPr>
          <a:lstStyle/>
          <a:p>
            <a:r>
              <a:rPr lang="en-US" altLang="en-US" dirty="0" smtClean="0"/>
              <a:t>QSR #3</a:t>
            </a:r>
          </a:p>
          <a:p>
            <a:r>
              <a:rPr lang="en-US" altLang="en-US" dirty="0"/>
              <a:t>Photo Identification and Taxpayer Identification Numbers</a:t>
            </a:r>
            <a:endParaRPr lang="en-US" altLang="en-US" dirty="0" smtClean="0"/>
          </a:p>
        </p:txBody>
      </p:sp>
      <p:sp>
        <p:nvSpPr>
          <p:cNvPr id="4" name="Content Placeholder 3"/>
          <p:cNvSpPr>
            <a:spLocks noGrp="1"/>
          </p:cNvSpPr>
          <p:nvPr>
            <p:ph sz="half" idx="2"/>
          </p:nvPr>
        </p:nvSpPr>
        <p:spPr/>
        <p:txBody>
          <a:bodyPr>
            <a:normAutofit fontScale="92500" lnSpcReduction="20000"/>
          </a:bodyPr>
          <a:lstStyle/>
          <a:p>
            <a:r>
              <a:rPr lang="en-US" altLang="en-US" dirty="0" smtClean="0"/>
              <a:t>All taxpayers show photo ID*</a:t>
            </a:r>
          </a:p>
          <a:p>
            <a:r>
              <a:rPr lang="en-US" altLang="en-US" dirty="0" smtClean="0"/>
              <a:t>SS </a:t>
            </a:r>
            <a:r>
              <a:rPr lang="en-US" altLang="en-US" dirty="0"/>
              <a:t>cards </a:t>
            </a:r>
            <a:r>
              <a:rPr lang="en-US" altLang="en-US" dirty="0" smtClean="0"/>
              <a:t>or ITIN documents for </a:t>
            </a:r>
            <a:r>
              <a:rPr lang="en-US" altLang="en-US" dirty="0"/>
              <a:t>all people on return*</a:t>
            </a:r>
          </a:p>
          <a:p>
            <a:pPr marL="53975" indent="0">
              <a:buNone/>
            </a:pPr>
            <a:endParaRPr lang="en-US" altLang="en-US" dirty="0" smtClean="0"/>
          </a:p>
          <a:p>
            <a:pPr marL="228600" indent="-174625">
              <a:buNone/>
            </a:pPr>
            <a:endParaRPr lang="en-US" altLang="en-US" dirty="0" smtClean="0"/>
          </a:p>
          <a:p>
            <a:pPr marL="228600" indent="-174625">
              <a:buNone/>
            </a:pPr>
            <a:r>
              <a:rPr lang="en-US" altLang="en-US" sz="2600" dirty="0" smtClean="0"/>
              <a:t>*</a:t>
            </a:r>
            <a:r>
              <a:rPr lang="en-US" altLang="en-US" sz="2600" dirty="0"/>
              <a:t>rare exceptions approved by </a:t>
            </a:r>
            <a:r>
              <a:rPr lang="en-US" altLang="en-US" sz="2600" dirty="0" smtClean="0"/>
              <a:t>LC</a:t>
            </a:r>
            <a:endParaRPr lang="en-US" altLang="en-US" sz="2600" dirty="0"/>
          </a:p>
        </p:txBody>
      </p:sp>
      <p:sp>
        <p:nvSpPr>
          <p:cNvPr id="27653" name="Content Placeholder 6"/>
          <p:cNvSpPr>
            <a:spLocks noGrp="1"/>
          </p:cNvSpPr>
          <p:nvPr>
            <p:ph sz="half" idx="12"/>
          </p:nvPr>
        </p:nvSpPr>
        <p:spPr/>
        <p:txBody>
          <a:bodyPr/>
          <a:lstStyle/>
          <a:p>
            <a:r>
              <a:rPr lang="en-US" altLang="en-US" dirty="0" smtClean="0"/>
              <a:t>Process is in place to confirm </a:t>
            </a:r>
            <a:r>
              <a:rPr lang="en-US" altLang="en-US" dirty="0"/>
              <a:t>taxpayer </a:t>
            </a:r>
            <a:r>
              <a:rPr lang="en-US" altLang="en-US" dirty="0" smtClean="0"/>
              <a:t>identities and identification numbers</a:t>
            </a:r>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23</a:t>
            </a:fld>
            <a:endParaRPr lang="en-US" altLang="en-US" dirty="0"/>
          </a:p>
        </p:txBody>
      </p:sp>
    </p:spTree>
    <p:extLst>
      <p:ext uri="{BB962C8B-B14F-4D97-AF65-F5344CB8AC3E}">
        <p14:creationId xmlns:p14="http://schemas.microsoft.com/office/powerpoint/2010/main" val="2014803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Volunteers Need to Know</a:t>
            </a:r>
            <a:endParaRPr lang="en-US" dirty="0"/>
          </a:p>
        </p:txBody>
      </p:sp>
      <p:sp>
        <p:nvSpPr>
          <p:cNvPr id="31747" name="Content Placeholder 2"/>
          <p:cNvSpPr>
            <a:spLocks noGrp="1"/>
          </p:cNvSpPr>
          <p:nvPr>
            <p:ph sz="half" idx="1"/>
          </p:nvPr>
        </p:nvSpPr>
        <p:spPr/>
        <p:txBody>
          <a:bodyPr>
            <a:noAutofit/>
          </a:bodyPr>
          <a:lstStyle/>
          <a:p>
            <a:r>
              <a:rPr lang="en-US" altLang="en-US" dirty="0" err="1" smtClean="0"/>
              <a:t>QSR</a:t>
            </a:r>
            <a:r>
              <a:rPr lang="en-US" altLang="en-US" dirty="0" smtClean="0"/>
              <a:t> #4</a:t>
            </a:r>
          </a:p>
          <a:p>
            <a:r>
              <a:rPr lang="en-US" altLang="en-US" dirty="0" smtClean="0"/>
              <a:t>Reference Material</a:t>
            </a:r>
          </a:p>
        </p:txBody>
      </p:sp>
      <p:sp>
        <p:nvSpPr>
          <p:cNvPr id="21508" name="Content Placeholder 3"/>
          <p:cNvSpPr>
            <a:spLocks noGrp="1"/>
          </p:cNvSpPr>
          <p:nvPr>
            <p:ph sz="half" idx="2"/>
          </p:nvPr>
        </p:nvSpPr>
        <p:spPr/>
        <p:txBody>
          <a:bodyPr>
            <a:normAutofit fontScale="92500" lnSpcReduction="10000"/>
          </a:bodyPr>
          <a:lstStyle/>
          <a:p>
            <a:r>
              <a:rPr lang="en-US" altLang="en-US" dirty="0" smtClean="0"/>
              <a:t>IRS Pubs 17 and 4012</a:t>
            </a:r>
          </a:p>
          <a:p>
            <a:r>
              <a:rPr lang="en-US" altLang="en-US" dirty="0" smtClean="0"/>
              <a:t>Appropriate State Tax Instructions</a:t>
            </a:r>
          </a:p>
          <a:p>
            <a:r>
              <a:rPr lang="en-US" altLang="en-US" dirty="0" smtClean="0"/>
              <a:t>IRS Intake/Interview and Quality Review Sheet (Form 13614-C) for every return prepared</a:t>
            </a:r>
          </a:p>
          <a:p>
            <a:r>
              <a:rPr lang="en-US" altLang="en-US" dirty="0" smtClean="0"/>
              <a:t>Tax-Aide </a:t>
            </a:r>
            <a:r>
              <a:rPr lang="en-US" altLang="en-US" dirty="0" err="1" smtClean="0"/>
              <a:t>Cybertax</a:t>
            </a:r>
            <a:r>
              <a:rPr lang="en-US" altLang="en-US" dirty="0" smtClean="0"/>
              <a:t> Alerts</a:t>
            </a:r>
          </a:p>
          <a:p>
            <a:endParaRPr lang="en-US" altLang="en-US" dirty="0" smtClean="0"/>
          </a:p>
        </p:txBody>
      </p:sp>
      <p:sp>
        <p:nvSpPr>
          <p:cNvPr id="31749" name="Content Placeholder 2"/>
          <p:cNvSpPr>
            <a:spLocks noGrp="1"/>
          </p:cNvSpPr>
          <p:nvPr>
            <p:ph sz="half" idx="12"/>
          </p:nvPr>
        </p:nvSpPr>
        <p:spPr/>
        <p:txBody>
          <a:bodyPr/>
          <a:lstStyle/>
          <a:p>
            <a:r>
              <a:rPr lang="en-US" altLang="en-US" dirty="0" smtClean="0"/>
              <a:t>Have required IRS material available (paper or electronic)</a:t>
            </a:r>
          </a:p>
        </p:txBody>
      </p:sp>
      <p:sp>
        <p:nvSpPr>
          <p:cNvPr id="5" name="Footer Placeholder 4"/>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4"/>
          </p:nvPr>
        </p:nvSpPr>
        <p:spPr/>
        <p:txBody>
          <a:bodyPr/>
          <a:lstStyle/>
          <a:p>
            <a:pPr>
              <a:defRPr/>
            </a:pPr>
            <a:fld id="{18512816-7735-4804-B95E-25A601207D2C}" type="slidenum">
              <a:rPr lang="en-US" altLang="en-US" smtClean="0"/>
              <a:pPr>
                <a:defRPr/>
              </a:pPr>
              <a:t>24</a:t>
            </a:fld>
            <a:endParaRPr lang="en-US"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What Volunteers Need to Know</a:t>
            </a:r>
            <a:endParaRPr lang="en-US" dirty="0"/>
          </a:p>
        </p:txBody>
      </p:sp>
      <p:sp>
        <p:nvSpPr>
          <p:cNvPr id="32771" name="Content Placeholder 2"/>
          <p:cNvSpPr>
            <a:spLocks noGrp="1"/>
          </p:cNvSpPr>
          <p:nvPr>
            <p:ph sz="half" idx="1"/>
          </p:nvPr>
        </p:nvSpPr>
        <p:spPr/>
        <p:txBody>
          <a:bodyPr/>
          <a:lstStyle/>
          <a:p>
            <a:pPr eaLnBrk="1" hangingPunct="1"/>
            <a:r>
              <a:rPr lang="en-US" altLang="en-US" dirty="0" err="1" smtClean="0"/>
              <a:t>QSR</a:t>
            </a:r>
            <a:r>
              <a:rPr lang="en-US" altLang="en-US" dirty="0" smtClean="0"/>
              <a:t> #5</a:t>
            </a:r>
          </a:p>
          <a:p>
            <a:pPr eaLnBrk="1" hangingPunct="1"/>
            <a:r>
              <a:rPr lang="en-US" altLang="en-US" dirty="0" smtClean="0"/>
              <a:t>Volunteer Agreement </a:t>
            </a:r>
          </a:p>
        </p:txBody>
      </p:sp>
      <p:sp>
        <p:nvSpPr>
          <p:cNvPr id="4" name="Content Placeholder 3"/>
          <p:cNvSpPr>
            <a:spLocks noGrp="1"/>
          </p:cNvSpPr>
          <p:nvPr>
            <p:ph sz="half" idx="2"/>
          </p:nvPr>
        </p:nvSpPr>
        <p:spPr/>
        <p:txBody>
          <a:bodyPr rtlCol="0">
            <a:noAutofit/>
          </a:bodyPr>
          <a:lstStyle/>
          <a:p>
            <a:pPr eaLnBrk="1" fontAlgn="auto" hangingPunct="1">
              <a:lnSpc>
                <a:spcPct val="90000"/>
              </a:lnSpc>
              <a:spcAft>
                <a:spcPts val="0"/>
              </a:spcAft>
              <a:defRPr/>
            </a:pPr>
            <a:r>
              <a:rPr lang="en-US" sz="2000" dirty="0" smtClean="0"/>
              <a:t>Must pass Volunteer Standards of Conduct test and Intake/Interview and Quality Review test</a:t>
            </a:r>
          </a:p>
          <a:p>
            <a:pPr eaLnBrk="1" fontAlgn="auto" hangingPunct="1">
              <a:lnSpc>
                <a:spcPct val="90000"/>
              </a:lnSpc>
              <a:spcAft>
                <a:spcPts val="0"/>
              </a:spcAft>
              <a:defRPr/>
            </a:pPr>
            <a:r>
              <a:rPr lang="en-US" sz="2000" dirty="0" smtClean="0"/>
              <a:t>Agree to comply with IRS Standards of Conduct</a:t>
            </a:r>
          </a:p>
          <a:p>
            <a:pPr eaLnBrk="1" fontAlgn="auto" hangingPunct="1">
              <a:lnSpc>
                <a:spcPct val="90000"/>
              </a:lnSpc>
              <a:spcAft>
                <a:spcPts val="0"/>
              </a:spcAft>
              <a:defRPr/>
            </a:pPr>
            <a:r>
              <a:rPr lang="en-US" sz="2000" dirty="0" smtClean="0"/>
              <a:t>Agree to abide by program’s Standards of Professionalism</a:t>
            </a:r>
          </a:p>
          <a:p>
            <a:pPr eaLnBrk="1" fontAlgn="auto" hangingPunct="1">
              <a:lnSpc>
                <a:spcPct val="90000"/>
              </a:lnSpc>
              <a:spcAft>
                <a:spcPts val="0"/>
              </a:spcAft>
              <a:defRPr/>
            </a:pPr>
            <a:r>
              <a:rPr lang="en-US" sz="2000" dirty="0" smtClean="0"/>
              <a:t>Volunteer Agreement must be signed by Volunteer and Instructor or Local </a:t>
            </a:r>
            <a:r>
              <a:rPr lang="en-US" sz="2000" dirty="0"/>
              <a:t>C</a:t>
            </a:r>
            <a:r>
              <a:rPr lang="en-US" sz="2000" dirty="0" smtClean="0"/>
              <a:t>oordinator</a:t>
            </a:r>
          </a:p>
        </p:txBody>
      </p:sp>
      <p:sp>
        <p:nvSpPr>
          <p:cNvPr id="32773" name="Content Placeholder 6"/>
          <p:cNvSpPr>
            <a:spLocks noGrp="1"/>
          </p:cNvSpPr>
          <p:nvPr>
            <p:ph sz="half" idx="12"/>
          </p:nvPr>
        </p:nvSpPr>
        <p:spPr/>
        <p:txBody>
          <a:bodyPr/>
          <a:lstStyle/>
          <a:p>
            <a:pPr eaLnBrk="1" hangingPunct="1"/>
            <a:r>
              <a:rPr lang="en-US" altLang="en-US" sz="2400" dirty="0" smtClean="0"/>
              <a:t>100% volunteers sign Volunteer Agreement Form and understand Standards of Conduct</a:t>
            </a:r>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25</a:t>
            </a:fld>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What Volunteers Need to Know</a:t>
            </a:r>
            <a:endParaRPr lang="en-US" dirty="0"/>
          </a:p>
        </p:txBody>
      </p:sp>
      <p:sp>
        <p:nvSpPr>
          <p:cNvPr id="44035" name="Content Placeholder 2"/>
          <p:cNvSpPr>
            <a:spLocks noGrp="1"/>
          </p:cNvSpPr>
          <p:nvPr>
            <p:ph sz="half" idx="1"/>
          </p:nvPr>
        </p:nvSpPr>
        <p:spPr/>
        <p:txBody>
          <a:bodyPr>
            <a:noAutofit/>
          </a:bodyPr>
          <a:lstStyle/>
          <a:p>
            <a:pPr eaLnBrk="1" hangingPunct="1"/>
            <a:r>
              <a:rPr lang="en-US" altLang="en-US" dirty="0" err="1" smtClean="0"/>
              <a:t>QSR</a:t>
            </a:r>
            <a:r>
              <a:rPr lang="en-US" altLang="en-US" dirty="0" smtClean="0"/>
              <a:t> #6</a:t>
            </a:r>
          </a:p>
          <a:p>
            <a:pPr eaLnBrk="1" hangingPunct="1"/>
            <a:r>
              <a:rPr lang="en-US" altLang="en-US" dirty="0" smtClean="0"/>
              <a:t>Timely Filing of Tax Returns</a:t>
            </a:r>
          </a:p>
          <a:p>
            <a:pPr eaLnBrk="1" hangingPunct="1"/>
            <a:endParaRPr lang="en-US" altLang="en-US" dirty="0" smtClean="0"/>
          </a:p>
        </p:txBody>
      </p:sp>
      <p:sp>
        <p:nvSpPr>
          <p:cNvPr id="44036" name="Content Placeholder 3"/>
          <p:cNvSpPr>
            <a:spLocks noGrp="1"/>
          </p:cNvSpPr>
          <p:nvPr>
            <p:ph sz="half" idx="2"/>
          </p:nvPr>
        </p:nvSpPr>
        <p:spPr>
          <a:ln>
            <a:solidFill>
              <a:schemeClr val="accent2"/>
            </a:solidFill>
            <a:miter lim="800000"/>
            <a:headEnd/>
            <a:tailEnd/>
          </a:ln>
        </p:spPr>
        <p:txBody>
          <a:bodyPr>
            <a:normAutofit fontScale="92500" lnSpcReduction="20000"/>
          </a:bodyPr>
          <a:lstStyle/>
          <a:p>
            <a:pPr eaLnBrk="1" hangingPunct="1">
              <a:lnSpc>
                <a:spcPct val="110000"/>
              </a:lnSpc>
              <a:buClr>
                <a:srgbClr val="B54A10"/>
              </a:buClr>
            </a:pPr>
            <a:r>
              <a:rPr lang="en-US" altLang="en-US" sz="2400" dirty="0" smtClean="0"/>
              <a:t>Both taxpayer and spouse must sign Form 8879 to authorize e-file </a:t>
            </a:r>
            <a:r>
              <a:rPr lang="en-US" altLang="en-US" sz="2400" dirty="0"/>
              <a:t>o</a:t>
            </a:r>
            <a:r>
              <a:rPr lang="en-US" altLang="en-US" sz="2400" dirty="0" smtClean="0"/>
              <a:t>f return —Counselors may never sign for a taxpayer</a:t>
            </a:r>
          </a:p>
          <a:p>
            <a:pPr eaLnBrk="1" hangingPunct="1">
              <a:lnSpc>
                <a:spcPct val="110000"/>
              </a:lnSpc>
              <a:buClr>
                <a:srgbClr val="B54A10"/>
              </a:buClr>
            </a:pPr>
            <a:r>
              <a:rPr lang="en-US" altLang="en-US" sz="2400" dirty="0" smtClean="0">
                <a:solidFill>
                  <a:srgbClr val="3333FF"/>
                </a:solidFill>
              </a:rPr>
              <a:t>All Counselors must inform taxpayer that he/she is responsible for accuracy of return before signing 8879</a:t>
            </a:r>
          </a:p>
          <a:p>
            <a:pPr eaLnBrk="1" hangingPunct="1">
              <a:lnSpc>
                <a:spcPct val="110000"/>
              </a:lnSpc>
              <a:buClr>
                <a:srgbClr val="B54A10"/>
              </a:buClr>
            </a:pPr>
            <a:r>
              <a:rPr lang="en-US" altLang="en-US" sz="2400" dirty="0" smtClean="0"/>
              <a:t>Any rejects must be resolved in timely manner (usually within 24 hours)</a:t>
            </a:r>
          </a:p>
        </p:txBody>
      </p:sp>
      <p:sp>
        <p:nvSpPr>
          <p:cNvPr id="44037" name="Content Placeholder 6"/>
          <p:cNvSpPr>
            <a:spLocks noGrp="1"/>
          </p:cNvSpPr>
          <p:nvPr>
            <p:ph sz="half" idx="12"/>
          </p:nvPr>
        </p:nvSpPr>
        <p:spPr/>
        <p:txBody>
          <a:bodyPr>
            <a:normAutofit lnSpcReduction="10000"/>
          </a:bodyPr>
          <a:lstStyle/>
          <a:p>
            <a:pPr eaLnBrk="1" hangingPunct="1"/>
            <a:r>
              <a:rPr lang="en-US" altLang="en-US" sz="2400" dirty="0" smtClean="0"/>
              <a:t>All taxpayers are reminded that the accuracy of the return is their responsibility</a:t>
            </a:r>
          </a:p>
          <a:p>
            <a:pPr eaLnBrk="1" hangingPunct="1"/>
            <a:r>
              <a:rPr lang="en-US" altLang="en-US" sz="2400" dirty="0" smtClean="0"/>
              <a:t>All returns filed in timely manner</a:t>
            </a:r>
          </a:p>
        </p:txBody>
      </p:sp>
      <p:sp>
        <p:nvSpPr>
          <p:cNvPr id="5" name="Footer Placeholder 4"/>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4"/>
          </p:nvPr>
        </p:nvSpPr>
        <p:spPr/>
        <p:txBody>
          <a:bodyPr/>
          <a:lstStyle/>
          <a:p>
            <a:pPr>
              <a:defRPr/>
            </a:pPr>
            <a:fld id="{18512816-7735-4804-B95E-25A601207D2C}" type="slidenum">
              <a:rPr lang="en-US" altLang="en-US" smtClean="0"/>
              <a:pPr>
                <a:defRPr/>
              </a:pPr>
              <a:t>26</a:t>
            </a:fld>
            <a:endParaRPr lang="en-US"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What Volunteers Need to Know</a:t>
            </a:r>
          </a:p>
        </p:txBody>
      </p:sp>
      <p:sp>
        <p:nvSpPr>
          <p:cNvPr id="46083" name="Content Placeholder 2"/>
          <p:cNvSpPr>
            <a:spLocks noGrp="1"/>
          </p:cNvSpPr>
          <p:nvPr>
            <p:ph sz="half" idx="1"/>
          </p:nvPr>
        </p:nvSpPr>
        <p:spPr/>
        <p:txBody>
          <a:bodyPr/>
          <a:lstStyle/>
          <a:p>
            <a:r>
              <a:rPr lang="en-US" altLang="en-US" dirty="0" err="1" smtClean="0"/>
              <a:t>QSR</a:t>
            </a:r>
            <a:r>
              <a:rPr lang="en-US" altLang="en-US" dirty="0" smtClean="0"/>
              <a:t> #7</a:t>
            </a:r>
          </a:p>
          <a:p>
            <a:r>
              <a:rPr lang="en-US" altLang="en-US" dirty="0" smtClean="0"/>
              <a:t>Civil Rights Requirements</a:t>
            </a:r>
          </a:p>
          <a:p>
            <a:endParaRPr lang="en-US" altLang="en-US" dirty="0" smtClean="0"/>
          </a:p>
        </p:txBody>
      </p:sp>
      <p:sp>
        <p:nvSpPr>
          <p:cNvPr id="4" name="Content Placeholder 3"/>
          <p:cNvSpPr>
            <a:spLocks noGrp="1"/>
          </p:cNvSpPr>
          <p:nvPr>
            <p:ph sz="half" idx="2"/>
          </p:nvPr>
        </p:nvSpPr>
        <p:spPr>
          <a:xfrm>
            <a:off x="4648200" y="1828800"/>
            <a:ext cx="3657600" cy="3810000"/>
          </a:xfrm>
          <a:ln>
            <a:solidFill>
              <a:schemeClr val="accent2"/>
            </a:solidFill>
          </a:ln>
        </p:spPr>
        <p:txBody>
          <a:bodyPr>
            <a:normAutofit/>
          </a:bodyPr>
          <a:lstStyle/>
          <a:p>
            <a:pPr>
              <a:defRPr/>
            </a:pPr>
            <a:r>
              <a:rPr lang="en-US" dirty="0" smtClean="0"/>
              <a:t>AARP Poster (D143)</a:t>
            </a:r>
          </a:p>
          <a:p>
            <a:pPr marL="53975" indent="0">
              <a:buFont typeface="Calibri" pitchFamily="34" charset="0"/>
              <a:buNone/>
              <a:defRPr/>
            </a:pPr>
            <a:r>
              <a:rPr lang="en-US" dirty="0" smtClean="0"/>
              <a:t> </a:t>
            </a:r>
            <a:r>
              <a:rPr lang="en-US" dirty="0" smtClean="0">
                <a:solidFill>
                  <a:schemeClr val="accent2"/>
                </a:solidFill>
              </a:rPr>
              <a:t>* </a:t>
            </a:r>
            <a:r>
              <a:rPr lang="en-US" dirty="0">
                <a:solidFill>
                  <a:srgbClr val="3333FF"/>
                </a:solidFill>
              </a:rPr>
              <a:t>T</a:t>
            </a:r>
            <a:r>
              <a:rPr lang="en-US" dirty="0" smtClean="0">
                <a:solidFill>
                  <a:srgbClr val="3333FF"/>
                </a:solidFill>
              </a:rPr>
              <a:t>rash or re-cycle 	old posters!</a:t>
            </a:r>
          </a:p>
          <a:p>
            <a:pPr>
              <a:defRPr/>
            </a:pPr>
            <a:r>
              <a:rPr lang="en-US" dirty="0" smtClean="0"/>
              <a:t>Must display at “first point of contact between volunteer and taxpayer”</a:t>
            </a:r>
          </a:p>
        </p:txBody>
      </p:sp>
      <p:sp>
        <p:nvSpPr>
          <p:cNvPr id="46085" name="Content Placeholder 2"/>
          <p:cNvSpPr>
            <a:spLocks noGrp="1"/>
          </p:cNvSpPr>
          <p:nvPr>
            <p:ph sz="half" idx="12"/>
          </p:nvPr>
        </p:nvSpPr>
        <p:spPr/>
        <p:txBody>
          <a:bodyPr/>
          <a:lstStyle/>
          <a:p>
            <a:r>
              <a:rPr lang="en-US" altLang="en-US" dirty="0" smtClean="0"/>
              <a:t>Sites must provide information to taxpayers regarding their Civil Rights</a:t>
            </a:r>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27</a:t>
            </a:fld>
            <a:endParaRPr lang="en-US"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Volunteers Need to Know</a:t>
            </a:r>
            <a:endParaRPr lang="en-US" dirty="0"/>
          </a:p>
        </p:txBody>
      </p:sp>
      <p:sp>
        <p:nvSpPr>
          <p:cNvPr id="47107" name="Content Placeholder 2"/>
          <p:cNvSpPr>
            <a:spLocks noGrp="1"/>
          </p:cNvSpPr>
          <p:nvPr>
            <p:ph sz="half" idx="1"/>
          </p:nvPr>
        </p:nvSpPr>
        <p:spPr>
          <a:xfrm>
            <a:off x="914400" y="1828800"/>
            <a:ext cx="3657600" cy="1860776"/>
          </a:xfrm>
        </p:spPr>
        <p:txBody>
          <a:bodyPr>
            <a:noAutofit/>
          </a:bodyPr>
          <a:lstStyle/>
          <a:p>
            <a:pPr marL="0" indent="0" eaLnBrk="1" hangingPunct="1">
              <a:buFont typeface="Calibri" panose="020F0502020204030204" pitchFamily="34" charset="0"/>
              <a:buNone/>
            </a:pPr>
            <a:r>
              <a:rPr lang="en-US" altLang="en-US" dirty="0" err="1" smtClean="0">
                <a:solidFill>
                  <a:schemeClr val="tx1"/>
                </a:solidFill>
              </a:rPr>
              <a:t>QSR</a:t>
            </a:r>
            <a:r>
              <a:rPr lang="en-US" altLang="en-US" dirty="0" smtClean="0">
                <a:solidFill>
                  <a:schemeClr val="tx1"/>
                </a:solidFill>
              </a:rPr>
              <a:t> #8 All Returns must have the correct Site Identification Number</a:t>
            </a:r>
          </a:p>
        </p:txBody>
      </p:sp>
      <p:sp>
        <p:nvSpPr>
          <p:cNvPr id="4" name="Content Placeholder 3"/>
          <p:cNvSpPr>
            <a:spLocks noGrp="1"/>
          </p:cNvSpPr>
          <p:nvPr>
            <p:ph sz="half" idx="2"/>
          </p:nvPr>
        </p:nvSpPr>
        <p:spPr/>
        <p:txBody>
          <a:bodyPr>
            <a:normAutofit fontScale="92500"/>
          </a:bodyPr>
          <a:lstStyle/>
          <a:p>
            <a:r>
              <a:rPr lang="en-US" dirty="0" smtClean="0"/>
              <a:t>TaxSlayer defaults set to </a:t>
            </a:r>
            <a:r>
              <a:rPr lang="en-US" dirty="0"/>
              <a:t>ensure the correct </a:t>
            </a:r>
            <a:r>
              <a:rPr lang="en-US" dirty="0" err="1"/>
              <a:t>SIDN</a:t>
            </a:r>
            <a:r>
              <a:rPr lang="en-US" dirty="0"/>
              <a:t> </a:t>
            </a:r>
            <a:r>
              <a:rPr lang="en-US" dirty="0" smtClean="0"/>
              <a:t>automatically appears </a:t>
            </a:r>
            <a:r>
              <a:rPr lang="en-US" dirty="0"/>
              <a:t>on each tax </a:t>
            </a:r>
            <a:r>
              <a:rPr lang="en-US" dirty="0" smtClean="0"/>
              <a:t>return</a:t>
            </a:r>
          </a:p>
          <a:p>
            <a:r>
              <a:rPr lang="en-US" dirty="0" smtClean="0"/>
              <a:t>TaxSlayer defaults set to </a:t>
            </a:r>
            <a:r>
              <a:rPr lang="en-US" dirty="0"/>
              <a:t>ensure the correct EFIN automatically appears on Form 8879 </a:t>
            </a:r>
          </a:p>
        </p:txBody>
      </p:sp>
      <p:sp>
        <p:nvSpPr>
          <p:cNvPr id="6" name="Content Placeholder 5"/>
          <p:cNvSpPr>
            <a:spLocks noGrp="1"/>
          </p:cNvSpPr>
          <p:nvPr>
            <p:ph sz="half" idx="12"/>
          </p:nvPr>
        </p:nvSpPr>
        <p:spPr>
          <a:xfrm>
            <a:off x="859970" y="3947160"/>
            <a:ext cx="3657600" cy="1920240"/>
          </a:xfrm>
        </p:spPr>
        <p:txBody>
          <a:bodyPr/>
          <a:lstStyle/>
          <a:p>
            <a:r>
              <a:rPr lang="en-US" altLang="en-US" dirty="0" err="1"/>
              <a:t>QSR</a:t>
            </a:r>
            <a:r>
              <a:rPr lang="en-US" altLang="en-US" dirty="0"/>
              <a:t> #9 All Sites must have the correct </a:t>
            </a:r>
            <a:r>
              <a:rPr lang="en-US" altLang="en-US" dirty="0" smtClean="0"/>
              <a:t>Electronic Filing </a:t>
            </a:r>
            <a:r>
              <a:rPr lang="en-US" altLang="en-US" dirty="0"/>
              <a:t>Identification </a:t>
            </a:r>
            <a:r>
              <a:rPr lang="en-US" altLang="en-US" dirty="0" smtClean="0"/>
              <a:t>Number</a:t>
            </a:r>
            <a:endParaRPr lang="en-US" altLang="en-US" dirty="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689576"/>
            <a:ext cx="329247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4"/>
          </p:nvPr>
        </p:nvSpPr>
        <p:spPr/>
        <p:txBody>
          <a:bodyPr/>
          <a:lstStyle/>
          <a:p>
            <a:pPr>
              <a:defRPr/>
            </a:pPr>
            <a:fld id="{18512816-7735-4804-B95E-25A601207D2C}" type="slidenum">
              <a:rPr lang="en-US" altLang="en-US" smtClean="0"/>
              <a:pPr>
                <a:defRPr/>
              </a:pPr>
              <a:t>28</a:t>
            </a:fld>
            <a:endParaRPr lang="en-US"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Volunteers Need to Know</a:t>
            </a:r>
            <a:endParaRPr lang="en-US" dirty="0"/>
          </a:p>
        </p:txBody>
      </p:sp>
      <p:sp>
        <p:nvSpPr>
          <p:cNvPr id="49155" name="Content Placeholder 2"/>
          <p:cNvSpPr>
            <a:spLocks noGrp="1"/>
          </p:cNvSpPr>
          <p:nvPr>
            <p:ph sz="half" idx="1"/>
          </p:nvPr>
        </p:nvSpPr>
        <p:spPr/>
        <p:txBody>
          <a:bodyPr>
            <a:noAutofit/>
          </a:bodyPr>
          <a:lstStyle/>
          <a:p>
            <a:r>
              <a:rPr lang="en-US" altLang="en-US" dirty="0" err="1" smtClean="0"/>
              <a:t>QSR</a:t>
            </a:r>
            <a:r>
              <a:rPr lang="en-US" altLang="en-US" dirty="0" smtClean="0"/>
              <a:t> #10</a:t>
            </a:r>
          </a:p>
          <a:p>
            <a:r>
              <a:rPr lang="en-US" altLang="en-US" dirty="0" smtClean="0"/>
              <a:t>Security, Privacy, Confidentiality</a:t>
            </a:r>
          </a:p>
          <a:p>
            <a:endParaRPr lang="en-US" altLang="en-US" dirty="0" smtClean="0"/>
          </a:p>
        </p:txBody>
      </p:sp>
      <p:sp>
        <p:nvSpPr>
          <p:cNvPr id="4" name="Content Placeholder 3"/>
          <p:cNvSpPr>
            <a:spLocks noGrp="1"/>
          </p:cNvSpPr>
          <p:nvPr>
            <p:ph sz="half" idx="2"/>
          </p:nvPr>
        </p:nvSpPr>
        <p:spPr/>
        <p:txBody>
          <a:bodyPr>
            <a:normAutofit fontScale="92500" lnSpcReduction="10000"/>
          </a:bodyPr>
          <a:lstStyle/>
          <a:p>
            <a:r>
              <a:rPr lang="en-US" altLang="en-US" dirty="0" smtClean="0"/>
              <a:t>No taxpayer forms or information retained by volunteers</a:t>
            </a:r>
          </a:p>
          <a:p>
            <a:r>
              <a:rPr lang="en-US" altLang="en-US" dirty="0" smtClean="0"/>
              <a:t>All returns prepared at site</a:t>
            </a:r>
          </a:p>
          <a:p>
            <a:r>
              <a:rPr lang="en-US" altLang="en-US" dirty="0" smtClean="0"/>
              <a:t>Promptly report any lost data to National office</a:t>
            </a:r>
            <a:endParaRPr lang="en-US" altLang="en-US" dirty="0"/>
          </a:p>
          <a:p>
            <a:r>
              <a:rPr lang="en-US" dirty="0" smtClean="0"/>
              <a:t>Volunteers wear </a:t>
            </a:r>
            <a:r>
              <a:rPr lang="en-US" dirty="0"/>
              <a:t>name </a:t>
            </a:r>
            <a:r>
              <a:rPr lang="en-US" dirty="0" smtClean="0"/>
              <a:t>identification badge </a:t>
            </a:r>
            <a:endParaRPr lang="en-US" altLang="en-US" dirty="0" smtClean="0"/>
          </a:p>
        </p:txBody>
      </p:sp>
      <p:sp>
        <p:nvSpPr>
          <p:cNvPr id="49157" name="Content Placeholder 6"/>
          <p:cNvSpPr>
            <a:spLocks noGrp="1"/>
          </p:cNvSpPr>
          <p:nvPr>
            <p:ph sz="half" idx="12"/>
          </p:nvPr>
        </p:nvSpPr>
        <p:spPr/>
        <p:txBody>
          <a:bodyPr>
            <a:normAutofit/>
          </a:bodyPr>
          <a:lstStyle/>
          <a:p>
            <a:r>
              <a:rPr lang="en-US" altLang="en-US" dirty="0" smtClean="0"/>
              <a:t>No loss of taxpayer data </a:t>
            </a:r>
          </a:p>
          <a:p>
            <a:endParaRPr lang="en-US" altLang="en-US" dirty="0" smtClean="0"/>
          </a:p>
          <a:p>
            <a:endParaRPr lang="en-US" altLang="en-US" dirty="0" smtClean="0"/>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29</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Objectives:</a:t>
            </a:r>
            <a:endParaRPr lang="en-US" dirty="0"/>
          </a:p>
        </p:txBody>
      </p:sp>
      <p:sp>
        <p:nvSpPr>
          <p:cNvPr id="3" name="Content Placeholder 2"/>
          <p:cNvSpPr>
            <a:spLocks noGrp="1"/>
          </p:cNvSpPr>
          <p:nvPr>
            <p:ph sz="quarter" idx="12"/>
          </p:nvPr>
        </p:nvSpPr>
        <p:spPr/>
        <p:txBody>
          <a:bodyPr>
            <a:normAutofit fontScale="70000" lnSpcReduction="20000"/>
          </a:bodyPr>
          <a:lstStyle/>
          <a:p>
            <a:r>
              <a:rPr lang="en-US" dirty="0" smtClean="0"/>
              <a:t>Ensure awareness of</a:t>
            </a:r>
          </a:p>
          <a:p>
            <a:pPr lvl="1"/>
            <a:r>
              <a:rPr lang="en-US" dirty="0" smtClean="0"/>
              <a:t>IRS grant requirements</a:t>
            </a:r>
          </a:p>
          <a:p>
            <a:pPr lvl="1"/>
            <a:r>
              <a:rPr lang="en-US" dirty="0" smtClean="0"/>
              <a:t>AARP Foundation Tax-Aide Standards of Professionalism </a:t>
            </a:r>
          </a:p>
          <a:p>
            <a:pPr lvl="1"/>
            <a:r>
              <a:rPr lang="en-US" dirty="0" smtClean="0"/>
              <a:t>AARP Foundation Tax-Aide Program policies and procedures</a:t>
            </a:r>
          </a:p>
          <a:p>
            <a:r>
              <a:rPr lang="en-US" dirty="0" smtClean="0"/>
              <a:t>Provide training for all volunteers </a:t>
            </a:r>
          </a:p>
          <a:p>
            <a:pPr lvl="1"/>
            <a:r>
              <a:rPr lang="en-US" dirty="0" smtClean="0"/>
              <a:t>Volunteer Standards of Conduct (</a:t>
            </a:r>
            <a:r>
              <a:rPr lang="en-US" dirty="0" err="1" smtClean="0"/>
              <a:t>VSC</a:t>
            </a:r>
            <a:r>
              <a:rPr lang="en-US" dirty="0" smtClean="0"/>
              <a:t>)</a:t>
            </a:r>
          </a:p>
          <a:p>
            <a:pPr lvl="1"/>
            <a:r>
              <a:rPr lang="en-US" dirty="0" smtClean="0"/>
              <a:t>Quality Site Requirements (</a:t>
            </a:r>
            <a:r>
              <a:rPr lang="en-US" dirty="0" err="1" smtClean="0"/>
              <a:t>QSR</a:t>
            </a:r>
            <a:r>
              <a:rPr lang="en-US" dirty="0" smtClean="0"/>
              <a:t>)</a:t>
            </a:r>
          </a:p>
          <a:p>
            <a:pPr lvl="1"/>
            <a:r>
              <a:rPr lang="en-US" dirty="0" smtClean="0"/>
              <a:t>Program policies and procedures</a:t>
            </a:r>
          </a:p>
          <a:p>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3</a:t>
            </a:fld>
            <a:endParaRPr lang="en-US"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Volunteers Need to Know</a:t>
            </a:r>
            <a:endParaRPr lang="en-US" dirty="0"/>
          </a:p>
        </p:txBody>
      </p:sp>
      <p:sp>
        <p:nvSpPr>
          <p:cNvPr id="51203" name="Content Placeholder 2"/>
          <p:cNvSpPr>
            <a:spLocks noGrp="1"/>
          </p:cNvSpPr>
          <p:nvPr>
            <p:ph sz="half" idx="1"/>
          </p:nvPr>
        </p:nvSpPr>
        <p:spPr/>
        <p:txBody>
          <a:bodyPr>
            <a:noAutofit/>
          </a:bodyPr>
          <a:lstStyle/>
          <a:p>
            <a:r>
              <a:rPr lang="en-US" altLang="en-US" dirty="0" err="1" smtClean="0"/>
              <a:t>QSR</a:t>
            </a:r>
            <a:r>
              <a:rPr lang="en-US" altLang="en-US" dirty="0" smtClean="0"/>
              <a:t> #10 (</a:t>
            </a:r>
            <a:r>
              <a:rPr lang="en-US" altLang="en-US" dirty="0" err="1" smtClean="0"/>
              <a:t>cont</a:t>
            </a:r>
            <a:r>
              <a:rPr lang="en-US" altLang="en-US" dirty="0" smtClean="0"/>
              <a:t>)</a:t>
            </a:r>
          </a:p>
          <a:p>
            <a:r>
              <a:rPr lang="en-US" altLang="en-US" dirty="0" smtClean="0"/>
              <a:t>Security, Privacy, Confidentiality</a:t>
            </a:r>
          </a:p>
          <a:p>
            <a:endParaRPr lang="en-US" altLang="en-US" dirty="0" smtClean="0"/>
          </a:p>
        </p:txBody>
      </p:sp>
      <p:sp>
        <p:nvSpPr>
          <p:cNvPr id="4" name="Content Placeholder 3"/>
          <p:cNvSpPr>
            <a:spLocks noGrp="1"/>
          </p:cNvSpPr>
          <p:nvPr>
            <p:ph sz="half" idx="2"/>
          </p:nvPr>
        </p:nvSpPr>
        <p:spPr/>
        <p:txBody>
          <a:bodyPr>
            <a:normAutofit fontScale="70000" lnSpcReduction="20000"/>
          </a:bodyPr>
          <a:lstStyle/>
          <a:p>
            <a:r>
              <a:rPr lang="en-US" altLang="en-US" dirty="0" smtClean="0"/>
              <a:t>Know and comply with password requirements</a:t>
            </a:r>
          </a:p>
          <a:p>
            <a:r>
              <a:rPr lang="en-US" altLang="en-US" dirty="0" smtClean="0"/>
              <a:t>Never post password on or near computer </a:t>
            </a:r>
          </a:p>
          <a:p>
            <a:r>
              <a:rPr lang="en-US" altLang="en-US" dirty="0" smtClean="0"/>
              <a:t>Lock computer if you step away; turn screen so can’t be seen by someone other than taxpayer</a:t>
            </a:r>
          </a:p>
          <a:p>
            <a:r>
              <a:rPr lang="en-US" altLang="en-US" dirty="0" smtClean="0"/>
              <a:t>Restrict cell phone usage; prevent photos of financial data</a:t>
            </a:r>
          </a:p>
          <a:p>
            <a:r>
              <a:rPr lang="en-US" altLang="en-US" dirty="0" smtClean="0"/>
              <a:t>Don’t talk about a taxpayer’s return where others can hear</a:t>
            </a:r>
          </a:p>
        </p:txBody>
      </p:sp>
      <p:sp>
        <p:nvSpPr>
          <p:cNvPr id="51205" name="Content Placeholder 6"/>
          <p:cNvSpPr>
            <a:spLocks noGrp="1"/>
          </p:cNvSpPr>
          <p:nvPr>
            <p:ph sz="half" idx="12"/>
          </p:nvPr>
        </p:nvSpPr>
        <p:spPr/>
        <p:txBody>
          <a:bodyPr/>
          <a:lstStyle/>
          <a:p>
            <a:r>
              <a:rPr lang="en-US" altLang="en-US" dirty="0" smtClean="0"/>
              <a:t>All taxpayer financial data is secure</a:t>
            </a:r>
          </a:p>
        </p:txBody>
      </p:sp>
      <p:sp>
        <p:nvSpPr>
          <p:cNvPr id="6" name="Footer Placeholder 5"/>
          <p:cNvSpPr>
            <a:spLocks noGrp="1"/>
          </p:cNvSpPr>
          <p:nvPr>
            <p:ph type="ftr" sz="quarter" idx="13"/>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4"/>
          </p:nvPr>
        </p:nvSpPr>
        <p:spPr/>
        <p:txBody>
          <a:bodyPr/>
          <a:lstStyle/>
          <a:p>
            <a:pPr>
              <a:defRPr/>
            </a:pPr>
            <a:fld id="{18512816-7735-4804-B95E-25A601207D2C}" type="slidenum">
              <a:rPr lang="en-US" altLang="en-US" smtClean="0"/>
              <a:pPr>
                <a:defRPr/>
              </a:pPr>
              <a:t>30</a:t>
            </a:fld>
            <a:endParaRPr lang="en-US"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Security of Taxpayer Information</a:t>
            </a:r>
            <a:endParaRPr lang="en-US" dirty="0"/>
          </a:p>
        </p:txBody>
      </p:sp>
      <p:sp>
        <p:nvSpPr>
          <p:cNvPr id="9" name="Content Placeholder 8"/>
          <p:cNvSpPr>
            <a:spLocks noGrp="1"/>
          </p:cNvSpPr>
          <p:nvPr>
            <p:ph sz="quarter" idx="12"/>
          </p:nvPr>
        </p:nvSpPr>
        <p:spPr/>
        <p:txBody>
          <a:bodyPr>
            <a:normAutofit fontScale="62500" lnSpcReduction="20000"/>
          </a:bodyPr>
          <a:lstStyle/>
          <a:p>
            <a:pPr>
              <a:lnSpc>
                <a:spcPct val="110000"/>
              </a:lnSpc>
            </a:pPr>
            <a:r>
              <a:rPr lang="en-US" dirty="0" smtClean="0"/>
              <a:t>During follow-up conversation with taxpayer on rejected return</a:t>
            </a:r>
          </a:p>
          <a:p>
            <a:pPr lvl="1">
              <a:lnSpc>
                <a:spcPct val="110000"/>
              </a:lnSpc>
            </a:pPr>
            <a:r>
              <a:rPr lang="en-US" dirty="0" smtClean="0"/>
              <a:t>Tax-Aide </a:t>
            </a:r>
            <a:r>
              <a:rPr lang="en-US" dirty="0"/>
              <a:t>volunteer should clearly identify himself</a:t>
            </a:r>
            <a:r>
              <a:rPr lang="en-US" dirty="0" smtClean="0"/>
              <a:t>/ herself including when </a:t>
            </a:r>
            <a:r>
              <a:rPr lang="en-US" dirty="0"/>
              <a:t>and where return was </a:t>
            </a:r>
            <a:r>
              <a:rPr lang="en-US" dirty="0" smtClean="0"/>
              <a:t>prepared</a:t>
            </a:r>
            <a:endParaRPr lang="en-US" dirty="0"/>
          </a:p>
          <a:p>
            <a:pPr lvl="1">
              <a:lnSpc>
                <a:spcPct val="110000"/>
              </a:lnSpc>
            </a:pPr>
            <a:r>
              <a:rPr lang="en-US" dirty="0" smtClean="0"/>
              <a:t>Volunteer should obtain information such as birth date, details of an income document, etc. to verify that person is actual taxpayer</a:t>
            </a:r>
          </a:p>
          <a:p>
            <a:pPr>
              <a:lnSpc>
                <a:spcPct val="110000"/>
              </a:lnSpc>
            </a:pPr>
            <a:r>
              <a:rPr lang="en-US" dirty="0" smtClean="0"/>
              <a:t>Do not include any taxpayer personal information (other than name) in an email</a:t>
            </a:r>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31</a:t>
            </a:fld>
            <a:endParaRPr lang="en-US" altLang="en-US" dirty="0"/>
          </a:p>
        </p:txBody>
      </p:sp>
    </p:spTree>
    <p:extLst>
      <p:ext uri="{BB962C8B-B14F-4D97-AF65-F5344CB8AC3E}">
        <p14:creationId xmlns:p14="http://schemas.microsoft.com/office/powerpoint/2010/main" val="36916614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Security of Taxpayer Information</a:t>
            </a:r>
            <a:endParaRPr lang="en-US" dirty="0"/>
          </a:p>
        </p:txBody>
      </p:sp>
      <p:sp>
        <p:nvSpPr>
          <p:cNvPr id="9" name="Content Placeholder 8"/>
          <p:cNvSpPr>
            <a:spLocks noGrp="1"/>
          </p:cNvSpPr>
          <p:nvPr>
            <p:ph sz="quarter" idx="12"/>
          </p:nvPr>
        </p:nvSpPr>
        <p:spPr/>
        <p:txBody>
          <a:bodyPr>
            <a:normAutofit lnSpcReduction="10000"/>
          </a:bodyPr>
          <a:lstStyle/>
          <a:p>
            <a:pPr>
              <a:lnSpc>
                <a:spcPct val="110000"/>
              </a:lnSpc>
            </a:pPr>
            <a:r>
              <a:rPr lang="en-US" dirty="0" smtClean="0"/>
              <a:t>Do not retain any taxpayer data </a:t>
            </a:r>
            <a:r>
              <a:rPr lang="en-US" dirty="0" smtClean="0">
                <a:solidFill>
                  <a:srgbClr val="3333FF"/>
                </a:solidFill>
              </a:rPr>
              <a:t>at any time</a:t>
            </a:r>
            <a:r>
              <a:rPr lang="en-US" dirty="0" smtClean="0"/>
              <a:t> other than for Form 8453</a:t>
            </a:r>
          </a:p>
          <a:p>
            <a:pPr>
              <a:lnSpc>
                <a:spcPct val="110000"/>
              </a:lnSpc>
            </a:pPr>
            <a:r>
              <a:rPr lang="en-US" dirty="0" smtClean="0"/>
              <a:t>Do not exchange taxpayer data with anyone by email, by fax, by mail or by courier</a:t>
            </a:r>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32</a:t>
            </a:fld>
            <a:endParaRPr lang="en-US" altLang="en-US" dirty="0"/>
          </a:p>
        </p:txBody>
      </p:sp>
    </p:spTree>
    <p:extLst>
      <p:ext uri="{BB962C8B-B14F-4D97-AF65-F5344CB8AC3E}">
        <p14:creationId xmlns:p14="http://schemas.microsoft.com/office/powerpoint/2010/main" val="21628753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Equipment and Tax Data</a:t>
            </a:r>
            <a:endParaRPr lang="en-US" dirty="0"/>
          </a:p>
        </p:txBody>
      </p:sp>
      <p:sp>
        <p:nvSpPr>
          <p:cNvPr id="34819" name="Content Placeholder 2"/>
          <p:cNvSpPr>
            <a:spLocks noGrp="1"/>
          </p:cNvSpPr>
          <p:nvPr>
            <p:ph sz="quarter" idx="12"/>
          </p:nvPr>
        </p:nvSpPr>
        <p:spPr/>
        <p:txBody>
          <a:bodyPr>
            <a:normAutofit fontScale="85000" lnSpcReduction="10000"/>
          </a:bodyPr>
          <a:lstStyle/>
          <a:p>
            <a:r>
              <a:rPr lang="en-US" altLang="en-US" dirty="0" smtClean="0"/>
              <a:t>AARP Foundation Tax-Aide approved anti-virus software must be installed and running on computers </a:t>
            </a:r>
          </a:p>
          <a:p>
            <a:r>
              <a:rPr lang="en-US" altLang="en-US" dirty="0" smtClean="0"/>
              <a:t>AARP Foundation Tax-Aide approved firewall software program installed</a:t>
            </a:r>
          </a:p>
          <a:p>
            <a:r>
              <a:rPr lang="en-US" altLang="en-US" dirty="0" smtClean="0"/>
              <a:t>Passwords required to control access to taxpayer data</a:t>
            </a:r>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33</a:t>
            </a:fld>
            <a:endParaRPr lang="en-US"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Loss of Equipment/Financial Data</a:t>
            </a:r>
            <a:endParaRPr lang="en-US" dirty="0"/>
          </a:p>
        </p:txBody>
      </p:sp>
      <p:sp>
        <p:nvSpPr>
          <p:cNvPr id="3" name="Content Placeholder 2"/>
          <p:cNvSpPr>
            <a:spLocks noGrp="1"/>
          </p:cNvSpPr>
          <p:nvPr>
            <p:ph sz="quarter" idx="12"/>
          </p:nvPr>
        </p:nvSpPr>
        <p:spPr>
          <a:xfrm>
            <a:off x="954504" y="1828800"/>
            <a:ext cx="7543800" cy="4191000"/>
          </a:xfrm>
        </p:spPr>
        <p:txBody>
          <a:bodyPr>
            <a:normAutofit fontScale="62500" lnSpcReduction="20000"/>
          </a:bodyPr>
          <a:lstStyle/>
          <a:p>
            <a:r>
              <a:rPr lang="en-US" altLang="en-US" dirty="0" smtClean="0"/>
              <a:t>Store equipment in secure limited-access environment when not in use</a:t>
            </a:r>
          </a:p>
          <a:p>
            <a:r>
              <a:rPr lang="en-US" altLang="en-US" dirty="0" smtClean="0"/>
              <a:t>Immediately notify your volunteer leader if:</a:t>
            </a:r>
          </a:p>
          <a:p>
            <a:pPr lvl="1"/>
            <a:r>
              <a:rPr lang="en-US" altLang="en-US" dirty="0" smtClean="0"/>
              <a:t>Computer is stolen or lost </a:t>
            </a:r>
          </a:p>
          <a:p>
            <a:pPr lvl="1"/>
            <a:r>
              <a:rPr lang="en-US" altLang="en-US" dirty="0" smtClean="0"/>
              <a:t>Forms with taxpayer data are stolen, lost or a taxpayer has unauthorized access to another taxpayer’s documents</a:t>
            </a:r>
          </a:p>
          <a:p>
            <a:r>
              <a:rPr lang="en-US" altLang="en-US" dirty="0" smtClean="0"/>
              <a:t>Volunteer leader must immediately call police to report loss of computer and number on back of volunteer badge</a:t>
            </a:r>
          </a:p>
          <a:p>
            <a:r>
              <a:rPr lang="en-US" altLang="en-US" dirty="0" smtClean="0"/>
              <a:t>Incident Review must be completed and sent to volunteer supervisor and National Office</a:t>
            </a:r>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34</a:t>
            </a:fld>
            <a:endParaRPr lang="en-US"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All Volunteers Must</a:t>
            </a:r>
            <a:endParaRPr lang="en-US" dirty="0"/>
          </a:p>
        </p:txBody>
      </p:sp>
      <p:sp>
        <p:nvSpPr>
          <p:cNvPr id="3" name="Content Placeholder 2"/>
          <p:cNvSpPr>
            <a:spLocks noGrp="1"/>
          </p:cNvSpPr>
          <p:nvPr>
            <p:ph sz="quarter" idx="12"/>
          </p:nvPr>
        </p:nvSpPr>
        <p:spPr/>
        <p:txBody>
          <a:bodyPr>
            <a:normAutofit fontScale="92500" lnSpcReduction="20000"/>
          </a:bodyPr>
          <a:lstStyle/>
          <a:p>
            <a:r>
              <a:rPr lang="en-US" dirty="0" smtClean="0"/>
              <a:t>Complete Volunteer Site Policies and Procedures Training</a:t>
            </a:r>
          </a:p>
          <a:p>
            <a:r>
              <a:rPr lang="en-US" dirty="0" smtClean="0"/>
              <a:t>Pass the IRS Volunteer Standards of Conduct and Intake/Interview and Quality Review tests</a:t>
            </a:r>
          </a:p>
          <a:p>
            <a:r>
              <a:rPr lang="en-US" dirty="0" smtClean="0"/>
              <a:t>Wear name tag with first name and first initial only of last name</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35</a:t>
            </a:fld>
            <a:endParaRPr lang="en-US"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All Counselors Must</a:t>
            </a:r>
            <a:endParaRPr lang="en-US" dirty="0"/>
          </a:p>
        </p:txBody>
      </p:sp>
      <p:sp>
        <p:nvSpPr>
          <p:cNvPr id="58371" name="Content Placeholder 2"/>
          <p:cNvSpPr>
            <a:spLocks noGrp="1"/>
          </p:cNvSpPr>
          <p:nvPr>
            <p:ph sz="quarter" idx="12"/>
          </p:nvPr>
        </p:nvSpPr>
        <p:spPr>
          <a:xfrm>
            <a:off x="954504" y="1828800"/>
            <a:ext cx="7543800" cy="4419600"/>
          </a:xfrm>
        </p:spPr>
        <p:txBody>
          <a:bodyPr>
            <a:normAutofit fontScale="62500" lnSpcReduction="20000"/>
          </a:bodyPr>
          <a:lstStyle/>
          <a:p>
            <a:pPr>
              <a:lnSpc>
                <a:spcPct val="110000"/>
              </a:lnSpc>
            </a:pPr>
            <a:r>
              <a:rPr lang="en-US" altLang="en-US" dirty="0" smtClean="0"/>
              <a:t>Pass IRS Intake/Interview and Quality Review and Advanced tests</a:t>
            </a:r>
          </a:p>
          <a:p>
            <a:pPr>
              <a:lnSpc>
                <a:spcPct val="110000"/>
              </a:lnSpc>
            </a:pPr>
            <a:r>
              <a:rPr lang="en-US" altLang="en-US" dirty="0" smtClean="0"/>
              <a:t>NOT prepare returns that are “out of scope” for Tax-Aide</a:t>
            </a:r>
          </a:p>
          <a:p>
            <a:pPr>
              <a:lnSpc>
                <a:spcPct val="110000"/>
              </a:lnSpc>
            </a:pPr>
            <a:r>
              <a:rPr lang="en-US" altLang="en-US" dirty="0" smtClean="0"/>
              <a:t>NOT prepare a return for which they are not trained or do not have sufficient knowledge to prepare, even if it is “in-scope” (refer to another Counselor)</a:t>
            </a:r>
          </a:p>
          <a:p>
            <a:pPr>
              <a:lnSpc>
                <a:spcPct val="110000"/>
              </a:lnSpc>
            </a:pPr>
            <a:r>
              <a:rPr lang="en-US" altLang="en-US" dirty="0" smtClean="0"/>
              <a:t>NOT prepare a return if they believe that the taxpayer is not truthful about the information provided</a:t>
            </a:r>
          </a:p>
          <a:p>
            <a:pPr>
              <a:lnSpc>
                <a:spcPct val="110000"/>
              </a:lnSpc>
            </a:pPr>
            <a:endParaRPr lang="en-US" altLang="en-US" dirty="0" smtClean="0"/>
          </a:p>
          <a:p>
            <a:pPr>
              <a:lnSpc>
                <a:spcPct val="110000"/>
              </a:lnSpc>
            </a:pPr>
            <a:endParaRPr lang="en-US" altLang="en-US" dirty="0" smtClean="0"/>
          </a:p>
          <a:p>
            <a:pPr>
              <a:lnSpc>
                <a:spcPct val="110000"/>
              </a:lnSpc>
            </a:pPr>
            <a:endParaRPr lang="en-US" altLang="en-US" dirty="0" smtClean="0"/>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36</a:t>
            </a:fld>
            <a:endParaRPr lang="en-US" altLang="en-US" dirty="0"/>
          </a:p>
        </p:txBody>
      </p:sp>
    </p:spTree>
    <p:extLst>
      <p:ext uri="{BB962C8B-B14F-4D97-AF65-F5344CB8AC3E}">
        <p14:creationId xmlns:p14="http://schemas.microsoft.com/office/powerpoint/2010/main" val="2459280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Taxpayer Information and Responsibilities</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88942"/>
            <a:ext cx="9041568" cy="4353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loud 2"/>
          <p:cNvSpPr/>
          <p:nvPr/>
        </p:nvSpPr>
        <p:spPr>
          <a:xfrm>
            <a:off x="6019800" y="1600200"/>
            <a:ext cx="2667000" cy="2133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Available at site for taxpayers to review</a:t>
            </a:r>
            <a:endParaRPr lang="en-US" sz="2400" b="1" dirty="0"/>
          </a:p>
        </p:txBody>
      </p:sp>
      <p:sp>
        <p:nvSpPr>
          <p:cNvPr id="6" name="Footer Placeholder 5"/>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9ECFDFF5-547F-4F66-9711-7ABEB806AE7E}" type="slidenum">
              <a:rPr lang="en-US" altLang="en-US" smtClean="0"/>
              <a:pPr>
                <a:defRPr/>
              </a:pPr>
              <a:t>37</a:t>
            </a:fld>
            <a:endParaRPr lang="en-US" altLang="en-US" dirty="0"/>
          </a:p>
        </p:txBody>
      </p:sp>
    </p:spTree>
    <p:extLst>
      <p:ext uri="{BB962C8B-B14F-4D97-AF65-F5344CB8AC3E}">
        <p14:creationId xmlns:p14="http://schemas.microsoft.com/office/powerpoint/2010/main" val="302517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Taxpayer Information and Responsibilities (</a:t>
            </a:r>
            <a:r>
              <a:rPr lang="en-US" dirty="0" err="1" smtClean="0"/>
              <a:t>cont</a:t>
            </a:r>
            <a:r>
              <a:rPr lang="en-US" dirty="0" smtClean="0"/>
              <a: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667750" cy="4064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38</a:t>
            </a:fld>
            <a:endParaRPr lang="en-US" altLang="en-US" dirty="0"/>
          </a:p>
        </p:txBody>
      </p:sp>
    </p:spTree>
    <p:extLst>
      <p:ext uri="{BB962C8B-B14F-4D97-AF65-F5344CB8AC3E}">
        <p14:creationId xmlns:p14="http://schemas.microsoft.com/office/powerpoint/2010/main" val="160124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p:txBody>
          <a:bodyPr/>
          <a:lstStyle/>
          <a:p>
            <a:r>
              <a:rPr lang="en-US" dirty="0" smtClean="0"/>
              <a:t>Incident Review Protocol</a:t>
            </a:r>
          </a:p>
        </p:txBody>
      </p:sp>
      <p:sp>
        <p:nvSpPr>
          <p:cNvPr id="2" name="Text Placeholder 2"/>
          <p:cNvSpPr>
            <a:spLocks noGrp="1"/>
          </p:cNvSpPr>
          <p:nvPr>
            <p:ph sz="quarter" idx="12"/>
          </p:nvPr>
        </p:nvSpPr>
        <p:spPr/>
        <p:txBody>
          <a:bodyPr>
            <a:normAutofit fontScale="92500" lnSpcReduction="20000"/>
          </a:bodyPr>
          <a:lstStyle/>
          <a:p>
            <a:pPr>
              <a:lnSpc>
                <a:spcPct val="110000"/>
              </a:lnSpc>
            </a:pPr>
            <a:r>
              <a:rPr lang="en-US" dirty="0" smtClean="0"/>
              <a:t>Applies to events that relate to accidents, severe illness or threatening behavior</a:t>
            </a:r>
          </a:p>
          <a:p>
            <a:pPr>
              <a:lnSpc>
                <a:spcPct val="110000"/>
              </a:lnSpc>
            </a:pPr>
            <a:r>
              <a:rPr lang="en-US" dirty="0" smtClean="0"/>
              <a:t>On OneSupport</a:t>
            </a:r>
          </a:p>
          <a:p>
            <a:pPr lvl="1">
              <a:lnSpc>
                <a:spcPct val="110000"/>
              </a:lnSpc>
            </a:pPr>
            <a:r>
              <a:rPr lang="en-US" dirty="0" smtClean="0"/>
              <a:t>Incident Review Instructions</a:t>
            </a:r>
          </a:p>
          <a:p>
            <a:pPr lvl="1">
              <a:lnSpc>
                <a:spcPct val="110000"/>
              </a:lnSpc>
            </a:pPr>
            <a:r>
              <a:rPr lang="en-US" dirty="0" smtClean="0"/>
              <a:t>AARP Foundation Tax-Aide Incident Review Form</a:t>
            </a:r>
          </a:p>
        </p:txBody>
      </p:sp>
      <p:sp>
        <p:nvSpPr>
          <p:cNvPr id="5" name="Footer Placeholder 4"/>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39</a:t>
            </a:fld>
            <a:endParaRPr lang="en-US" altLang="en-US" dirty="0"/>
          </a:p>
        </p:txBody>
      </p:sp>
    </p:spTree>
    <p:extLst>
      <p:ext uri="{BB962C8B-B14F-4D97-AF65-F5344CB8AC3E}">
        <p14:creationId xmlns:p14="http://schemas.microsoft.com/office/powerpoint/2010/main" val="183139937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Straight Connector 2"/>
          <p:cNvCxnSpPr/>
          <p:nvPr/>
        </p:nvCxnSpPr>
        <p:spPr>
          <a:xfrm flipV="1">
            <a:off x="5199828" y="2667000"/>
            <a:ext cx="0" cy="584263"/>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p:txBody>
          <a:bodyPr/>
          <a:lstStyle/>
          <a:p>
            <a:r>
              <a:rPr lang="en-US" dirty="0" smtClean="0"/>
              <a:t>Policies and Procedures</a:t>
            </a:r>
            <a:endParaRPr lang="en-US" dirty="0"/>
          </a:p>
        </p:txBody>
      </p:sp>
      <p:sp>
        <p:nvSpPr>
          <p:cNvPr id="26" name="Rounded Rectangle 4"/>
          <p:cNvSpPr/>
          <p:nvPr/>
        </p:nvSpPr>
        <p:spPr>
          <a:xfrm>
            <a:off x="1191679" y="4648281"/>
            <a:ext cx="2926080" cy="822960"/>
          </a:xfrm>
          <a:prstGeom prst="roundRect">
            <a:avLst>
              <a:gd name="adj" fmla="val 8433"/>
            </a:avLst>
          </a:prstGeom>
          <a:solidFill>
            <a:srgbClr val="99CCFF"/>
          </a:solidFill>
          <a:ln>
            <a:solidFill>
              <a:srgbClr val="0070C0"/>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nchorCtr="1"/>
          <a:lstStyle/>
          <a:p>
            <a:pPr algn="ctr"/>
            <a:r>
              <a:rPr lang="en-US" sz="2400" b="1" dirty="0">
                <a:solidFill>
                  <a:schemeClr val="accent4">
                    <a:lumMod val="10000"/>
                  </a:schemeClr>
                </a:solidFill>
              </a:rPr>
              <a:t>Quality Site Requirements</a:t>
            </a:r>
          </a:p>
        </p:txBody>
      </p:sp>
      <p:sp>
        <p:nvSpPr>
          <p:cNvPr id="21" name="Straight Connector 5"/>
          <p:cNvSpPr/>
          <p:nvPr/>
        </p:nvSpPr>
        <p:spPr>
          <a:xfrm>
            <a:off x="895134" y="2934330"/>
            <a:ext cx="283949" cy="2090078"/>
          </a:xfrm>
          <a:custGeom>
            <a:avLst/>
            <a:gdLst/>
            <a:ahLst/>
            <a:cxnLst/>
            <a:rect l="0" t="0" r="0" b="0"/>
            <a:pathLst>
              <a:path>
                <a:moveTo>
                  <a:pt x="0" y="0"/>
                </a:moveTo>
                <a:lnTo>
                  <a:pt x="0" y="2090078"/>
                </a:lnTo>
                <a:lnTo>
                  <a:pt x="283949" y="2090078"/>
                </a:lnTo>
              </a:path>
            </a:pathLst>
          </a:custGeom>
          <a:noFill/>
          <a:ln w="28575">
            <a:solidFill>
              <a:srgbClr val="0070C0"/>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3" name="Rounded Rectangle 22"/>
          <p:cNvSpPr/>
          <p:nvPr/>
        </p:nvSpPr>
        <p:spPr>
          <a:xfrm>
            <a:off x="1191679" y="3393500"/>
            <a:ext cx="2926080" cy="822960"/>
          </a:xfrm>
          <a:prstGeom prst="roundRect">
            <a:avLst>
              <a:gd name="adj" fmla="val 10000"/>
            </a:avLst>
          </a:prstGeom>
          <a:solidFill>
            <a:srgbClr val="99CCFF"/>
          </a:solidFill>
          <a:ln>
            <a:solidFill>
              <a:srgbClr val="0070C0"/>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nchorCtr="1"/>
          <a:lstStyle/>
          <a:p>
            <a:pPr lvl="0" algn="ctr"/>
            <a:r>
              <a:rPr lang="en-US" sz="2400" b="1" dirty="0">
                <a:solidFill>
                  <a:schemeClr val="accent4">
                    <a:lumMod val="10000"/>
                  </a:schemeClr>
                </a:solidFill>
              </a:rPr>
              <a:t>Volunteer Standards of </a:t>
            </a:r>
            <a:r>
              <a:rPr lang="en-US" sz="2400" b="1" dirty="0" smtClean="0">
                <a:solidFill>
                  <a:schemeClr val="accent4">
                    <a:lumMod val="10000"/>
                  </a:schemeClr>
                </a:solidFill>
              </a:rPr>
              <a:t>Conduct</a:t>
            </a:r>
            <a:endParaRPr lang="en-US" dirty="0"/>
          </a:p>
        </p:txBody>
      </p:sp>
      <p:sp>
        <p:nvSpPr>
          <p:cNvPr id="27" name="Straight Connector 3"/>
          <p:cNvSpPr/>
          <p:nvPr/>
        </p:nvSpPr>
        <p:spPr>
          <a:xfrm>
            <a:off x="895133" y="2786400"/>
            <a:ext cx="283949" cy="1018580"/>
          </a:xfrm>
          <a:custGeom>
            <a:avLst/>
            <a:gdLst/>
            <a:ahLst/>
            <a:cxnLst/>
            <a:rect l="0" t="0" r="0" b="0"/>
            <a:pathLst>
              <a:path>
                <a:moveTo>
                  <a:pt x="0" y="0"/>
                </a:moveTo>
                <a:lnTo>
                  <a:pt x="0" y="1009978"/>
                </a:lnTo>
                <a:lnTo>
                  <a:pt x="283949" y="1009978"/>
                </a:lnTo>
              </a:path>
            </a:pathLst>
          </a:custGeom>
          <a:noFill/>
          <a:ln w="28575">
            <a:solidFill>
              <a:srgbClr val="0070C0"/>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41" name="Rounded Rectangle 40"/>
          <p:cNvSpPr/>
          <p:nvPr/>
        </p:nvSpPr>
        <p:spPr>
          <a:xfrm>
            <a:off x="4861234" y="1886323"/>
            <a:ext cx="3502099" cy="1005840"/>
          </a:xfrm>
          <a:prstGeom prst="roundRect">
            <a:avLst>
              <a:gd name="adj" fmla="val 10000"/>
            </a:avLst>
          </a:prstGeom>
          <a:solidFill>
            <a:schemeClr val="accent3">
              <a:lumMod val="50000"/>
            </a:schemeClr>
          </a:solidFill>
          <a:ln>
            <a:solidFill>
              <a:schemeClr val="accent3">
                <a:lumMod val="5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nchorCtr="1"/>
          <a:lstStyle/>
          <a:p>
            <a:pPr lvl="0" algn="ctr"/>
            <a:r>
              <a:rPr lang="en-US" sz="2400" b="1" dirty="0"/>
              <a:t>AARP Foundation Tax-Aide </a:t>
            </a:r>
            <a:r>
              <a:rPr lang="en-US" sz="2400" b="1" dirty="0" smtClean="0"/>
              <a:t>Program</a:t>
            </a:r>
            <a:endParaRPr lang="en-US" sz="2400" dirty="0"/>
          </a:p>
        </p:txBody>
      </p:sp>
      <p:sp>
        <p:nvSpPr>
          <p:cNvPr id="29" name="Straight Connector 5"/>
          <p:cNvSpPr/>
          <p:nvPr/>
        </p:nvSpPr>
        <p:spPr>
          <a:xfrm>
            <a:off x="5199828" y="2956560"/>
            <a:ext cx="374904" cy="548640"/>
          </a:xfrm>
          <a:custGeom>
            <a:avLst/>
            <a:gdLst/>
            <a:ahLst/>
            <a:cxnLst/>
            <a:rect l="0" t="0" r="0" b="0"/>
            <a:pathLst>
              <a:path>
                <a:moveTo>
                  <a:pt x="0" y="0"/>
                </a:moveTo>
                <a:lnTo>
                  <a:pt x="0" y="542242"/>
                </a:lnTo>
                <a:lnTo>
                  <a:pt x="361804" y="542242"/>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9" name="Rounded Rectangle 38"/>
          <p:cNvSpPr/>
          <p:nvPr/>
        </p:nvSpPr>
        <p:spPr>
          <a:xfrm>
            <a:off x="5577840" y="3118674"/>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smtClean="0">
                <a:solidFill>
                  <a:schemeClr val="accent4">
                    <a:lumMod val="10000"/>
                  </a:schemeClr>
                </a:solidFill>
              </a:rPr>
              <a:t>Standards </a:t>
            </a:r>
            <a:r>
              <a:rPr lang="en-US" sz="2400" b="1" dirty="0">
                <a:solidFill>
                  <a:schemeClr val="accent4">
                    <a:lumMod val="10000"/>
                  </a:schemeClr>
                </a:solidFill>
              </a:rPr>
              <a:t>of Professionalism</a:t>
            </a:r>
            <a:endParaRPr lang="en-US" sz="2400" dirty="0"/>
          </a:p>
        </p:txBody>
      </p:sp>
      <p:sp>
        <p:nvSpPr>
          <p:cNvPr id="31" name="Straight Connector 8"/>
          <p:cNvSpPr/>
          <p:nvPr/>
        </p:nvSpPr>
        <p:spPr>
          <a:xfrm>
            <a:off x="5199828" y="3100764"/>
            <a:ext cx="374904" cy="1456637"/>
          </a:xfrm>
          <a:custGeom>
            <a:avLst/>
            <a:gdLst/>
            <a:ahLst/>
            <a:cxnLst/>
            <a:rect l="0" t="0" r="0" b="0"/>
            <a:pathLst>
              <a:path>
                <a:moveTo>
                  <a:pt x="0" y="0"/>
                </a:moveTo>
                <a:lnTo>
                  <a:pt x="0" y="1456637"/>
                </a:lnTo>
                <a:lnTo>
                  <a:pt x="361804" y="1456637"/>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7" name="Rounded Rectangle 36"/>
          <p:cNvSpPr/>
          <p:nvPr/>
        </p:nvSpPr>
        <p:spPr>
          <a:xfrm>
            <a:off x="5577840" y="4168145"/>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a:solidFill>
                  <a:schemeClr val="accent4">
                    <a:lumMod val="10000"/>
                  </a:schemeClr>
                </a:solidFill>
              </a:rPr>
              <a:t>Taxpayer Information and Responsibilities</a:t>
            </a:r>
          </a:p>
        </p:txBody>
      </p:sp>
      <p:sp>
        <p:nvSpPr>
          <p:cNvPr id="33" name="Straight Connector 11"/>
          <p:cNvSpPr/>
          <p:nvPr/>
        </p:nvSpPr>
        <p:spPr>
          <a:xfrm>
            <a:off x="5199828" y="3251263"/>
            <a:ext cx="374904" cy="2377440"/>
          </a:xfrm>
          <a:custGeom>
            <a:avLst/>
            <a:gdLst/>
            <a:ahLst/>
            <a:cxnLst/>
            <a:rect l="0" t="0" r="0" b="0"/>
            <a:pathLst>
              <a:path>
                <a:moveTo>
                  <a:pt x="0" y="0"/>
                </a:moveTo>
                <a:lnTo>
                  <a:pt x="0" y="2377833"/>
                </a:lnTo>
                <a:lnTo>
                  <a:pt x="372673" y="2377833"/>
                </a:lnTo>
              </a:path>
            </a:pathLst>
          </a:custGeom>
          <a:noFill/>
          <a:ln w="28575">
            <a:solidFill>
              <a:schemeClr val="accent3">
                <a:lumMod val="50000"/>
              </a:schemeClr>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35" name="Rounded Rectangle 34"/>
          <p:cNvSpPr/>
          <p:nvPr/>
        </p:nvSpPr>
        <p:spPr>
          <a:xfrm rot="10800000" flipV="1">
            <a:off x="5577840" y="5217617"/>
            <a:ext cx="3108960" cy="822960"/>
          </a:xfrm>
          <a:prstGeom prst="roundRect">
            <a:avLst>
              <a:gd name="adj" fmla="val 10000"/>
            </a:avLst>
          </a:prstGeom>
          <a:gradFill flip="none" rotWithShape="1">
            <a:gsLst>
              <a:gs pos="0">
                <a:schemeClr val="accent3">
                  <a:lumMod val="20000"/>
                  <a:lumOff val="80000"/>
                </a:schemeClr>
              </a:gs>
              <a:gs pos="92000">
                <a:schemeClr val="accent3">
                  <a:lumMod val="50000"/>
                </a:schemeClr>
              </a:gs>
            </a:gsLst>
            <a:lin ang="5400000" scaled="1"/>
            <a:tileRect/>
          </a:gradFill>
          <a:ln>
            <a:solidFill>
              <a:schemeClr val="accent3">
                <a:lumMod val="50000"/>
              </a:schemeClr>
            </a:solidFill>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nchorCtr="1"/>
          <a:lstStyle/>
          <a:p>
            <a:pPr algn="ctr"/>
            <a:r>
              <a:rPr lang="en-US" sz="2400" b="1" dirty="0">
                <a:solidFill>
                  <a:schemeClr val="accent4">
                    <a:lumMod val="10000"/>
                  </a:schemeClr>
                </a:solidFill>
              </a:rPr>
              <a:t>Incident Review Protocol</a:t>
            </a:r>
          </a:p>
        </p:txBody>
      </p:sp>
      <p:sp>
        <p:nvSpPr>
          <p:cNvPr id="12" name="Rounded Rectangle 11"/>
          <p:cNvSpPr/>
          <p:nvPr/>
        </p:nvSpPr>
        <p:spPr>
          <a:xfrm>
            <a:off x="609600" y="1886323"/>
            <a:ext cx="2926080" cy="1005840"/>
          </a:xfrm>
          <a:prstGeom prst="roundRect">
            <a:avLst>
              <a:gd name="adj" fmla="val 10000"/>
            </a:avLst>
          </a:prstGeom>
          <a:solidFill>
            <a:srgbClr val="0070C0"/>
          </a:solidFill>
          <a:ln>
            <a:solidFill>
              <a:srgbClr val="99CCFF"/>
            </a:solid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nchorCtr="1"/>
          <a:lstStyle/>
          <a:p>
            <a:pPr algn="ctr"/>
            <a:r>
              <a:rPr lang="en-US" sz="2800" b="1" dirty="0" smtClean="0"/>
              <a:t>IRS</a:t>
            </a:r>
            <a:endParaRPr lang="en-US" sz="2800" b="1" dirty="0"/>
          </a:p>
        </p:txBody>
      </p:sp>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4" name="Slide Number Placeholder 3"/>
          <p:cNvSpPr>
            <a:spLocks noGrp="1"/>
          </p:cNvSpPr>
          <p:nvPr>
            <p:ph type="sldNum" sz="quarter" idx="11"/>
          </p:nvPr>
        </p:nvSpPr>
        <p:spPr/>
        <p:txBody>
          <a:bodyPr/>
          <a:lstStyle/>
          <a:p>
            <a:pPr>
              <a:defRPr/>
            </a:pPr>
            <a:fld id="{9ECFDFF5-547F-4F66-9711-7ABEB806AE7E}" type="slidenum">
              <a:rPr lang="en-US" altLang="en-US" smtClean="0"/>
              <a:pPr>
                <a:defRPr/>
              </a:pPr>
              <a:t>4</a:t>
            </a:fld>
            <a:endParaRPr lang="en-US" altLang="en-US" dirty="0"/>
          </a:p>
        </p:txBody>
      </p:sp>
    </p:spTree>
    <p:extLst>
      <p:ext uri="{BB962C8B-B14F-4D97-AF65-F5344CB8AC3E}">
        <p14:creationId xmlns:p14="http://schemas.microsoft.com/office/powerpoint/2010/main" val="2417526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3" grpId="0" animBg="1"/>
      <p:bldP spid="41" grpId="0" animBg="1"/>
      <p:bldP spid="39" grpId="0" animBg="1"/>
      <p:bldP spid="37" grpId="0" animBg="1"/>
      <p:bldP spid="35"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r>
              <a:rPr lang="en-US" dirty="0" smtClean="0"/>
              <a:t>Reporting Incidents</a:t>
            </a:r>
          </a:p>
        </p:txBody>
      </p:sp>
      <p:sp>
        <p:nvSpPr>
          <p:cNvPr id="38915" name="Rectangle 3"/>
          <p:cNvSpPr>
            <a:spLocks noGrp="1"/>
          </p:cNvSpPr>
          <p:nvPr>
            <p:ph sz="quarter" idx="12"/>
          </p:nvPr>
        </p:nvSpPr>
        <p:spPr>
          <a:xfrm>
            <a:off x="954504" y="1828800"/>
            <a:ext cx="7543800" cy="4724400"/>
          </a:xfrm>
        </p:spPr>
        <p:txBody>
          <a:bodyPr>
            <a:normAutofit fontScale="70000" lnSpcReduction="20000"/>
          </a:bodyPr>
          <a:lstStyle/>
          <a:p>
            <a:pPr>
              <a:lnSpc>
                <a:spcPct val="110000"/>
              </a:lnSpc>
            </a:pPr>
            <a:r>
              <a:rPr lang="en-US" dirty="0" smtClean="0"/>
              <a:t>An Incident report is required if a volunteer is:</a:t>
            </a:r>
          </a:p>
          <a:p>
            <a:pPr lvl="1">
              <a:lnSpc>
                <a:spcPct val="110000"/>
              </a:lnSpc>
            </a:pPr>
            <a:r>
              <a:rPr lang="en-US" dirty="0" smtClean="0"/>
              <a:t>Injured at site or while on program business</a:t>
            </a:r>
          </a:p>
          <a:p>
            <a:pPr lvl="1">
              <a:lnSpc>
                <a:spcPct val="110000"/>
              </a:lnSpc>
            </a:pPr>
            <a:r>
              <a:rPr lang="en-US" dirty="0" smtClean="0"/>
              <a:t>Arrested, charged with or convicted of a crime</a:t>
            </a:r>
          </a:p>
          <a:p>
            <a:pPr lvl="1">
              <a:lnSpc>
                <a:spcPct val="110000"/>
              </a:lnSpc>
            </a:pPr>
            <a:r>
              <a:rPr lang="en-US" dirty="0" smtClean="0"/>
              <a:t>Alleged to have sexually harassed a volunteer or taxpayer</a:t>
            </a:r>
          </a:p>
          <a:p>
            <a:pPr lvl="1">
              <a:lnSpc>
                <a:spcPct val="110000"/>
              </a:lnSpc>
            </a:pPr>
            <a:r>
              <a:rPr lang="en-US" dirty="0" smtClean="0"/>
              <a:t>Alleged to be overly aggressive</a:t>
            </a:r>
          </a:p>
          <a:p>
            <a:pPr lvl="1">
              <a:lnSpc>
                <a:spcPct val="110000"/>
              </a:lnSpc>
            </a:pPr>
            <a:r>
              <a:rPr lang="en-US" dirty="0" smtClean="0"/>
              <a:t>Engaged in inappropriate fiscal (business) conduct</a:t>
            </a:r>
          </a:p>
          <a:p>
            <a:pPr lvl="1">
              <a:lnSpc>
                <a:spcPct val="110000"/>
              </a:lnSpc>
            </a:pPr>
            <a:r>
              <a:rPr lang="en-US" dirty="0" smtClean="0"/>
              <a:t>Violates Standards of Professionalism</a:t>
            </a:r>
            <a:endParaRPr lang="en-US" dirty="0"/>
          </a:p>
        </p:txBody>
      </p:sp>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40</a:t>
            </a:fld>
            <a:endParaRPr lang="en-US" altLang="en-US" dirty="0"/>
          </a:p>
        </p:txBody>
      </p:sp>
    </p:spTree>
    <p:extLst>
      <p:ext uri="{BB962C8B-B14F-4D97-AF65-F5344CB8AC3E}">
        <p14:creationId xmlns:p14="http://schemas.microsoft.com/office/powerpoint/2010/main" val="3774659230"/>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r>
              <a:rPr lang="en-US" dirty="0" smtClean="0"/>
              <a:t>Reporting Incidents (</a:t>
            </a:r>
            <a:r>
              <a:rPr lang="en-US" dirty="0" err="1" smtClean="0"/>
              <a:t>cont</a:t>
            </a:r>
            <a:r>
              <a:rPr lang="en-US" dirty="0" smtClean="0"/>
              <a:t>)</a:t>
            </a:r>
          </a:p>
        </p:txBody>
      </p:sp>
      <p:sp>
        <p:nvSpPr>
          <p:cNvPr id="38915" name="Rectangle 3"/>
          <p:cNvSpPr>
            <a:spLocks noGrp="1"/>
          </p:cNvSpPr>
          <p:nvPr>
            <p:ph sz="quarter" idx="12"/>
          </p:nvPr>
        </p:nvSpPr>
        <p:spPr>
          <a:xfrm>
            <a:off x="954504" y="1905000"/>
            <a:ext cx="7543800" cy="4114800"/>
          </a:xfrm>
        </p:spPr>
        <p:txBody>
          <a:bodyPr>
            <a:normAutofit fontScale="77500" lnSpcReduction="20000"/>
          </a:bodyPr>
          <a:lstStyle/>
          <a:p>
            <a:r>
              <a:rPr lang="en-US" dirty="0" smtClean="0"/>
              <a:t>A volunteer or taxpayer:</a:t>
            </a:r>
          </a:p>
          <a:p>
            <a:pPr lvl="1"/>
            <a:r>
              <a:rPr lang="en-US" dirty="0" smtClean="0"/>
              <a:t>Causes property damage at site</a:t>
            </a:r>
          </a:p>
          <a:p>
            <a:pPr lvl="1"/>
            <a:r>
              <a:rPr lang="en-US" dirty="0" smtClean="0"/>
              <a:t>Becomes ill at site and 911 called</a:t>
            </a:r>
          </a:p>
          <a:p>
            <a:pPr lvl="1"/>
            <a:r>
              <a:rPr lang="en-US" dirty="0" smtClean="0"/>
              <a:t>Indicate they plan to contact a lawyer or the media or AARP regarding an issue</a:t>
            </a:r>
          </a:p>
          <a:p>
            <a:r>
              <a:rPr lang="en-US" dirty="0" smtClean="0"/>
              <a:t>Accident involving a taxpayer occurs at site</a:t>
            </a:r>
          </a:p>
          <a:p>
            <a:r>
              <a:rPr lang="en-US" dirty="0" smtClean="0"/>
              <a:t>Taxpayer is asked to leave site and/or police are called</a:t>
            </a:r>
            <a:endParaRPr lang="en-US" dirty="0"/>
          </a:p>
        </p:txBody>
      </p:sp>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41</a:t>
            </a:fld>
            <a:endParaRPr lang="en-US" altLang="en-US" dirty="0"/>
          </a:p>
        </p:txBody>
      </p:sp>
    </p:spTree>
    <p:extLst>
      <p:ext uri="{BB962C8B-B14F-4D97-AF65-F5344CB8AC3E}">
        <p14:creationId xmlns:p14="http://schemas.microsoft.com/office/powerpoint/2010/main" val="3080916083"/>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Closing for the Season</a:t>
            </a:r>
            <a:endParaRPr lang="en-US" dirty="0"/>
          </a:p>
        </p:txBody>
      </p:sp>
      <p:sp>
        <p:nvSpPr>
          <p:cNvPr id="43011" name="Content Placeholder 2"/>
          <p:cNvSpPr>
            <a:spLocks noGrp="1"/>
          </p:cNvSpPr>
          <p:nvPr>
            <p:ph sz="quarter" idx="12"/>
          </p:nvPr>
        </p:nvSpPr>
        <p:spPr>
          <a:xfrm>
            <a:off x="954504" y="1905000"/>
            <a:ext cx="7543800" cy="4114800"/>
          </a:xfrm>
        </p:spPr>
        <p:txBody>
          <a:bodyPr>
            <a:normAutofit lnSpcReduction="10000"/>
          </a:bodyPr>
          <a:lstStyle/>
          <a:p>
            <a:pPr>
              <a:defRPr/>
            </a:pPr>
            <a:r>
              <a:rPr lang="en-US" altLang="en-US" dirty="0" smtClean="0"/>
              <a:t>Ensure no taxpayer data remaining on site-owned, personal, IRS and Tax-Aide computers</a:t>
            </a:r>
          </a:p>
          <a:p>
            <a:pPr lvl="1">
              <a:defRPr/>
            </a:pPr>
            <a:r>
              <a:rPr lang="en-US" altLang="en-US" dirty="0" smtClean="0"/>
              <a:t>Scanned files</a:t>
            </a:r>
          </a:p>
          <a:p>
            <a:pPr lvl="1">
              <a:defRPr/>
            </a:pPr>
            <a:r>
              <a:rPr lang="en-US" altLang="en-US" dirty="0" smtClean="0"/>
              <a:t>Print spoolers</a:t>
            </a:r>
          </a:p>
          <a:p>
            <a:pPr>
              <a:defRPr/>
            </a:pPr>
            <a:r>
              <a:rPr lang="en-US" altLang="en-US" dirty="0" smtClean="0"/>
              <a:t>See OneSupport for details</a:t>
            </a:r>
          </a:p>
          <a:p>
            <a:pPr>
              <a:defRPr/>
            </a:pPr>
            <a:endParaRPr lang="en-US" altLang="en-US" dirty="0" smtClean="0"/>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6" name="Slide Number Placeholder 5"/>
          <p:cNvSpPr>
            <a:spLocks noGrp="1"/>
          </p:cNvSpPr>
          <p:nvPr>
            <p:ph type="sldNum" sz="quarter" idx="11"/>
          </p:nvPr>
        </p:nvSpPr>
        <p:spPr/>
        <p:txBody>
          <a:bodyPr/>
          <a:lstStyle/>
          <a:p>
            <a:pPr>
              <a:defRPr/>
            </a:pPr>
            <a:fld id="{8596A7E3-79F7-4F32-B59E-855CF2F31DEC}" type="slidenum">
              <a:rPr lang="en-US" altLang="en-US" smtClean="0"/>
              <a:pPr>
                <a:defRPr/>
              </a:pPr>
              <a:t>42</a:t>
            </a:fld>
            <a:endParaRPr lang="en-US"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3600" dirty="0" smtClean="0"/>
              <a:t>Final Reminders: </a:t>
            </a:r>
            <a:r>
              <a:rPr lang="en-US" dirty="0" smtClean="0"/>
              <a:t>Volunteer Checklist</a:t>
            </a:r>
            <a:endParaRPr lang="en-US" dirty="0"/>
          </a:p>
        </p:txBody>
      </p:sp>
      <p:sp>
        <p:nvSpPr>
          <p:cNvPr id="3" name="Content Placeholder 2"/>
          <p:cNvSpPr>
            <a:spLocks noGrp="1"/>
          </p:cNvSpPr>
          <p:nvPr>
            <p:ph sz="quarter" idx="12"/>
          </p:nvPr>
        </p:nvSpPr>
        <p:spPr>
          <a:xfrm>
            <a:off x="954504" y="1828800"/>
            <a:ext cx="7543800" cy="4419600"/>
          </a:xfrm>
        </p:spPr>
        <p:txBody>
          <a:bodyPr rtlCol="0">
            <a:normAutofit fontScale="47500" lnSpcReduction="20000"/>
          </a:bodyPr>
          <a:lstStyle/>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Secure Equipment and Tax Data</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Certify: Pass Intake/Interview &amp; QR test and Advanced test if a Counselor; Pass Intake/Interview &amp; QR test if a Client Facilitator; IRS Standards of Conduct Test (all volunteers)</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Follow key policies, e.g. IRS Standards of Conduct, AARP Foundation Standards of Professionalism</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Interview/Intake process for every taxpayer</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100% Quality Review by 2nd Counselor </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Close for the day; have and comply with a process for tracking all e-files through acceptance – get returns to </a:t>
            </a:r>
            <a:r>
              <a:rPr lang="en-US" dirty="0" err="1" smtClean="0"/>
              <a:t>ERO</a:t>
            </a:r>
            <a:r>
              <a:rPr lang="en-US" dirty="0" smtClean="0"/>
              <a:t> </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Close for the season properly</a:t>
            </a:r>
          </a:p>
          <a:p>
            <a:pPr marL="342900" indent="-342900" eaLnBrk="1" fontAlgn="auto" hangingPunct="1">
              <a:lnSpc>
                <a:spcPct val="110000"/>
              </a:lnSpc>
              <a:spcBef>
                <a:spcPts val="1200"/>
              </a:spcBef>
              <a:spcAft>
                <a:spcPts val="0"/>
              </a:spcAft>
              <a:buClr>
                <a:schemeClr val="accent2"/>
              </a:buClr>
              <a:buFont typeface="Wingdings" pitchFamily="2" charset="2"/>
              <a:buChar char="þ"/>
              <a:defRPr/>
            </a:pPr>
            <a:r>
              <a:rPr lang="en-US" dirty="0" smtClean="0"/>
              <a:t>Accurately Report Service Activity – </a:t>
            </a:r>
            <a:r>
              <a:rPr lang="en-US" sz="3400" dirty="0" smtClean="0"/>
              <a:t>Include Q &amp; As!</a:t>
            </a:r>
          </a:p>
          <a:p>
            <a:pPr eaLnBrk="1" fontAlgn="auto" hangingPunct="1">
              <a:lnSpc>
                <a:spcPct val="110000"/>
              </a:lnSpc>
              <a:spcBef>
                <a:spcPts val="1200"/>
              </a:spcBef>
              <a:spcAft>
                <a:spcPts val="0"/>
              </a:spcAft>
              <a:buClr>
                <a:schemeClr val="accent3">
                  <a:lumMod val="75000"/>
                </a:schemeClr>
              </a:buClr>
              <a:defRPr/>
            </a:pPr>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43</a:t>
            </a:fld>
            <a:endParaRPr lang="en-US"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Box 4"/>
          <p:cNvSpPr txBox="1">
            <a:spLocks noChangeArrowheads="1"/>
          </p:cNvSpPr>
          <p:nvPr/>
        </p:nvSpPr>
        <p:spPr bwMode="auto">
          <a:xfrm>
            <a:off x="1447800" y="2370138"/>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4000" b="1" dirty="0">
                <a:solidFill>
                  <a:srgbClr val="2806BA"/>
                </a:solidFill>
                <a:cs typeface="Calibri" panose="020F0502020204030204" pitchFamily="34" charset="0"/>
              </a:rPr>
              <a:t>Questions?</a:t>
            </a:r>
          </a:p>
        </p:txBody>
      </p:sp>
      <p:sp>
        <p:nvSpPr>
          <p:cNvPr id="70661" name="TextBox 4"/>
          <p:cNvSpPr txBox="1">
            <a:spLocks noChangeArrowheads="1"/>
          </p:cNvSpPr>
          <p:nvPr/>
        </p:nvSpPr>
        <p:spPr bwMode="auto">
          <a:xfrm>
            <a:off x="2286000" y="4592637"/>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4000" b="1" dirty="0">
                <a:solidFill>
                  <a:srgbClr val="2806BA"/>
                </a:solidFill>
                <a:cs typeface="Calibri" panose="020F0502020204030204" pitchFamily="34" charset="0"/>
              </a:rPr>
              <a:t>Comments…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3050" y="1867105"/>
            <a:ext cx="2959100" cy="2959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886200"/>
            <a:ext cx="2883287" cy="1876425"/>
          </a:xfrm>
          <a:prstGeom prst="rect">
            <a:avLst/>
          </a:prstGeom>
        </p:spPr>
      </p:pic>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Volunteer/Site Policies and Procedures</a:t>
            </a:r>
            <a:endParaRPr lang="en-US" dirty="0">
              <a:solidFill>
                <a:schemeClr val="accent5">
                  <a:lumMod val="50000"/>
                </a:schemeClr>
              </a:solidFill>
            </a:endParaRPr>
          </a:p>
        </p:txBody>
      </p:sp>
      <p:sp>
        <p:nvSpPr>
          <p:cNvPr id="3" name="Footer Placeholder 2"/>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8" name="Slide Number Placeholder 7"/>
          <p:cNvSpPr>
            <a:spLocks noGrp="1"/>
          </p:cNvSpPr>
          <p:nvPr>
            <p:ph type="sldNum" sz="quarter" idx="11"/>
          </p:nvPr>
        </p:nvSpPr>
        <p:spPr/>
        <p:txBody>
          <a:bodyPr/>
          <a:lstStyle/>
          <a:p>
            <a:pPr>
              <a:defRPr/>
            </a:pPr>
            <a:fld id="{9ECFDFF5-547F-4F66-9711-7ABEB806AE7E}" type="slidenum">
              <a:rPr lang="en-US" altLang="en-US" smtClean="0"/>
              <a:pPr>
                <a:defRPr/>
              </a:pPr>
              <a:t>44</a:t>
            </a:fld>
            <a:endParaRPr lang="en-US" alt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Key Resource: Client Service Provider Digest</a:t>
            </a:r>
            <a:endParaRPr lang="en-US" sz="3400" dirty="0"/>
          </a:p>
        </p:txBody>
      </p:sp>
      <p:sp>
        <p:nvSpPr>
          <p:cNvPr id="3" name="Content Placeholder 2"/>
          <p:cNvSpPr>
            <a:spLocks noGrp="1"/>
          </p:cNvSpPr>
          <p:nvPr>
            <p:ph sz="quarter" idx="12"/>
          </p:nvPr>
        </p:nvSpPr>
        <p:spPr/>
        <p:txBody>
          <a:bodyPr>
            <a:normAutofit fontScale="70000" lnSpcReduction="20000"/>
          </a:bodyPr>
          <a:lstStyle/>
          <a:p>
            <a:pPr marL="0" indent="0">
              <a:lnSpc>
                <a:spcPct val="110000"/>
              </a:lnSpc>
              <a:buNone/>
            </a:pPr>
            <a:r>
              <a:rPr lang="en-US" dirty="0" smtClean="0"/>
              <a:t>Additional important information provided in the Client Service Provider Digest:</a:t>
            </a:r>
          </a:p>
          <a:p>
            <a:pPr lvl="1">
              <a:lnSpc>
                <a:spcPct val="110000"/>
              </a:lnSpc>
            </a:pPr>
            <a:r>
              <a:rPr lang="en-US" dirty="0" smtClean="0"/>
              <a:t>Counselor Guidelines and Policies</a:t>
            </a:r>
          </a:p>
          <a:p>
            <a:pPr lvl="1">
              <a:lnSpc>
                <a:spcPct val="110000"/>
              </a:lnSpc>
            </a:pPr>
            <a:r>
              <a:rPr lang="en-US" dirty="0" smtClean="0"/>
              <a:t>Conflict of Interest Guidelines</a:t>
            </a:r>
          </a:p>
          <a:p>
            <a:pPr lvl="1">
              <a:lnSpc>
                <a:spcPct val="110000"/>
              </a:lnSpc>
            </a:pPr>
            <a:r>
              <a:rPr lang="en-US" dirty="0" smtClean="0"/>
              <a:t>Confidentiality and Security of Taxpayer Data</a:t>
            </a:r>
          </a:p>
          <a:p>
            <a:pPr lvl="1">
              <a:lnSpc>
                <a:spcPct val="110000"/>
              </a:lnSpc>
            </a:pPr>
            <a:r>
              <a:rPr lang="en-US" dirty="0" smtClean="0"/>
              <a:t>Liability Protection</a:t>
            </a:r>
          </a:p>
          <a:p>
            <a:pPr lvl="1">
              <a:lnSpc>
                <a:spcPct val="110000"/>
              </a:lnSpc>
            </a:pPr>
            <a:r>
              <a:rPr lang="en-US" dirty="0" smtClean="0"/>
              <a:t>AARP Foundation Volunteer Standards of Professionalism</a:t>
            </a:r>
          </a:p>
          <a:p>
            <a:pPr lvl="1">
              <a:lnSpc>
                <a:spcPct val="110000"/>
              </a:lnSpc>
            </a:pPr>
            <a:r>
              <a:rPr lang="en-US" dirty="0" smtClean="0"/>
              <a:t>Activity Reporting</a:t>
            </a:r>
          </a:p>
          <a:p>
            <a:pPr>
              <a:lnSpc>
                <a:spcPct val="110000"/>
              </a:lnSpc>
            </a:pPr>
            <a:endParaRPr lang="en-US" dirty="0" smtClean="0"/>
          </a:p>
          <a:p>
            <a:pPr>
              <a:lnSpc>
                <a:spcPct val="110000"/>
              </a:lnSpc>
            </a:pPr>
            <a:endParaRPr lang="en-US" dirty="0" smtClean="0"/>
          </a:p>
          <a:p>
            <a:pPr>
              <a:lnSpc>
                <a:spcPct val="110000"/>
              </a:lnSpc>
            </a:pPr>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5</a:t>
            </a:fld>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IRS Volunteer Standards of Conduct</a:t>
            </a:r>
            <a:endParaRPr lang="en-US" dirty="0"/>
          </a:p>
        </p:txBody>
      </p:sp>
      <p:sp>
        <p:nvSpPr>
          <p:cNvPr id="3" name="Content Placeholder 2"/>
          <p:cNvSpPr>
            <a:spLocks noGrp="1"/>
          </p:cNvSpPr>
          <p:nvPr>
            <p:ph sz="quarter" idx="12"/>
          </p:nvPr>
        </p:nvSpPr>
        <p:spPr/>
        <p:txBody>
          <a:bodyPr>
            <a:normAutofit fontScale="70000" lnSpcReduction="20000"/>
          </a:bodyPr>
          <a:lstStyle/>
          <a:p>
            <a:pPr>
              <a:lnSpc>
                <a:spcPct val="110000"/>
              </a:lnSpc>
            </a:pPr>
            <a:r>
              <a:rPr lang="en-US" dirty="0" smtClean="0"/>
              <a:t>To establish the greatest degree of public trust, volunteers are required to maintain the highest standards of ethical conduct and provide quality service. </a:t>
            </a:r>
          </a:p>
          <a:p>
            <a:pPr>
              <a:lnSpc>
                <a:spcPct val="110000"/>
              </a:lnSpc>
            </a:pPr>
            <a:r>
              <a:rPr lang="en-US" dirty="0" smtClean="0"/>
              <a:t>Each volunteer agrees to the terms of the Volunteer Standards of Conduct when he/she signs the Volunteer Agreement (Form 13615) – the ‘contract’ between the IRS and each volunteer.</a:t>
            </a:r>
          </a:p>
          <a:p>
            <a:pPr>
              <a:lnSpc>
                <a:spcPct val="110000"/>
              </a:lnSpc>
            </a:pPr>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5" name="Slide Number Placeholder 4"/>
          <p:cNvSpPr>
            <a:spLocks noGrp="1"/>
          </p:cNvSpPr>
          <p:nvPr>
            <p:ph type="sldNum" sz="quarter" idx="11"/>
          </p:nvPr>
        </p:nvSpPr>
        <p:spPr/>
        <p:txBody>
          <a:bodyPr/>
          <a:lstStyle/>
          <a:p>
            <a:pPr>
              <a:defRPr/>
            </a:pPr>
            <a:fld id="{8596A7E3-79F7-4F32-B59E-855CF2F31DEC}" type="slidenum">
              <a:rPr lang="en-US" altLang="en-US" smtClean="0"/>
              <a:pPr>
                <a:defRPr/>
              </a:pPr>
              <a:t>6</a:t>
            </a:fld>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IRS Volunteer Standards of Conduct</a:t>
            </a:r>
            <a:endParaRPr lang="en-US" dirty="0"/>
          </a:p>
        </p:txBody>
      </p:sp>
      <p:sp>
        <p:nvSpPr>
          <p:cNvPr id="3" name="Content Placeholder 2"/>
          <p:cNvSpPr>
            <a:spLocks noGrp="1"/>
          </p:cNvSpPr>
          <p:nvPr>
            <p:ph sz="quarter" idx="12"/>
          </p:nvPr>
        </p:nvSpPr>
        <p:spPr/>
        <p:txBody>
          <a:bodyPr>
            <a:normAutofit fontScale="62500" lnSpcReduction="20000"/>
          </a:bodyPr>
          <a:lstStyle/>
          <a:p>
            <a:pPr marL="514350" indent="-514350">
              <a:buFont typeface="+mj-lt"/>
              <a:buAutoNum type="arabicPeriod"/>
            </a:pPr>
            <a:r>
              <a:rPr lang="en-US" dirty="0" smtClean="0"/>
              <a:t>Follow the Quality Site Requirements</a:t>
            </a:r>
          </a:p>
          <a:p>
            <a:pPr marL="514350" indent="-514350">
              <a:buFont typeface="+mj-lt"/>
              <a:buAutoNum type="arabicPeriod"/>
            </a:pPr>
            <a:r>
              <a:rPr lang="en-US" dirty="0" smtClean="0"/>
              <a:t>Do Not accept payment or solicit donations for federal or state tax return preparation</a:t>
            </a:r>
          </a:p>
          <a:p>
            <a:pPr marL="514350" indent="-514350">
              <a:buFont typeface="+mj-lt"/>
              <a:buAutoNum type="arabicPeriod"/>
            </a:pPr>
            <a:r>
              <a:rPr lang="en-US" dirty="0" smtClean="0"/>
              <a:t>Never solicit business for self or others</a:t>
            </a:r>
          </a:p>
          <a:p>
            <a:pPr marL="514350" indent="-514350">
              <a:buFont typeface="+mj-lt"/>
              <a:buAutoNum type="arabicPeriod"/>
            </a:pPr>
            <a:r>
              <a:rPr lang="en-US" dirty="0" smtClean="0"/>
              <a:t>Do Not knowingly prepare a false return </a:t>
            </a:r>
          </a:p>
          <a:p>
            <a:pPr marL="514350" indent="-514350">
              <a:buFont typeface="+mj-lt"/>
              <a:buAutoNum type="arabicPeriod"/>
            </a:pPr>
            <a:r>
              <a:rPr lang="en-US" dirty="0" smtClean="0"/>
              <a:t>Do Not engage in any criminal or any conduct deemed to have a negative effect on the program</a:t>
            </a:r>
          </a:p>
          <a:p>
            <a:pPr marL="514350" indent="-514350">
              <a:buFont typeface="+mj-lt"/>
              <a:buAutoNum type="arabicPeriod"/>
            </a:pPr>
            <a:r>
              <a:rPr lang="en-US" dirty="0" smtClean="0"/>
              <a:t>Treat all taxpayers in a professional, courteous and respectful manner</a:t>
            </a:r>
          </a:p>
          <a:p>
            <a:pPr marL="514350" indent="-514350">
              <a:buFont typeface="+mj-lt"/>
              <a:buAutoNum type="arabicPeriod"/>
            </a:pPr>
            <a:endParaRPr lang="en-US" dirty="0"/>
          </a:p>
        </p:txBody>
      </p:sp>
      <p:sp>
        <p:nvSpPr>
          <p:cNvPr id="4" name="Footer Placeholder 3"/>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7" name="Slide Number Placeholder 6"/>
          <p:cNvSpPr>
            <a:spLocks noGrp="1"/>
          </p:cNvSpPr>
          <p:nvPr>
            <p:ph type="sldNum" sz="quarter" idx="11"/>
          </p:nvPr>
        </p:nvSpPr>
        <p:spPr/>
        <p:txBody>
          <a:bodyPr/>
          <a:lstStyle/>
          <a:p>
            <a:pPr>
              <a:defRPr/>
            </a:pPr>
            <a:fld id="{8596A7E3-79F7-4F32-B59E-855CF2F31DEC}" type="slidenum">
              <a:rPr lang="en-US" altLang="en-US" smtClean="0"/>
              <a:pPr>
                <a:defRPr/>
              </a:pPr>
              <a:t>7</a:t>
            </a:fld>
            <a:endParaRPr lang="en-US" altLang="en-US" dirty="0"/>
          </a:p>
        </p:txBody>
      </p:sp>
    </p:spTree>
    <p:extLst>
      <p:ext uri="{BB962C8B-B14F-4D97-AF65-F5344CB8AC3E}">
        <p14:creationId xmlns:p14="http://schemas.microsoft.com/office/powerpoint/2010/main" val="239702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Volunteer Standards of Conduct</a:t>
            </a:r>
            <a:br>
              <a:rPr lang="en-US" dirty="0" smtClean="0"/>
            </a:br>
            <a:r>
              <a:rPr lang="en-US" sz="2700" dirty="0" smtClean="0"/>
              <a:t>All </a:t>
            </a:r>
            <a:r>
              <a:rPr lang="en-US" altLang="en-US" sz="2700" dirty="0"/>
              <a:t>volunteers must sign Form </a:t>
            </a:r>
            <a:r>
              <a:rPr lang="en-US" altLang="en-US" sz="2700" dirty="0" smtClean="0"/>
              <a:t>13615</a:t>
            </a:r>
            <a:endParaRPr lang="en-US" sz="2700" dirty="0"/>
          </a:p>
        </p:txBody>
      </p:sp>
      <p:pic>
        <p:nvPicPr>
          <p:cNvPr id="6" name="Content Placeholder 5"/>
          <p:cNvPicPr>
            <a:picLocks noGrp="1" noChangeAspect="1"/>
          </p:cNvPicPr>
          <p:nvPr>
            <p:ph sz="quarter" idx="12"/>
          </p:nvPr>
        </p:nvPicPr>
        <p:blipFill>
          <a:blip r:embed="rId3"/>
          <a:stretch>
            <a:fillRect/>
          </a:stretch>
        </p:blipFill>
        <p:spPr>
          <a:xfrm>
            <a:off x="685800" y="1676400"/>
            <a:ext cx="7530267" cy="4556643"/>
          </a:xfrm>
          <a:prstGeom prst="rect">
            <a:avLst/>
          </a:prstGeom>
        </p:spPr>
      </p:pic>
      <p:sp>
        <p:nvSpPr>
          <p:cNvPr id="5" name="Rectangle 4"/>
          <p:cNvSpPr/>
          <p:nvPr/>
        </p:nvSpPr>
        <p:spPr>
          <a:xfrm>
            <a:off x="381000" y="3200400"/>
            <a:ext cx="8458200" cy="2308324"/>
          </a:xfrm>
          <a:prstGeom prst="rect">
            <a:avLst/>
          </a:prstGeom>
          <a:solidFill>
            <a:srgbClr val="FFCC99"/>
          </a:solidFill>
          <a:ln w="50800">
            <a:solidFill>
              <a:schemeClr val="accent2">
                <a:lumMod val="50000"/>
              </a:schemeClr>
            </a:solidFill>
          </a:ln>
        </p:spPr>
        <p:txBody>
          <a:bodyPr wrap="square">
            <a:spAutoFit/>
          </a:bodyPr>
          <a:lstStyle/>
          <a:p>
            <a:r>
              <a:rPr lang="en-US" sz="1800" b="1" dirty="0"/>
              <a:t>Instructions: </a:t>
            </a:r>
            <a:r>
              <a:rPr lang="en-US" sz="1800" dirty="0"/>
              <a:t>All VITA/TCE volunteers (whether paid or unpaid workers) must pass the </a:t>
            </a:r>
            <a:r>
              <a:rPr lang="en-US" sz="1800" i="1" dirty="0"/>
              <a:t>Volunteer Standards of Conduct Test, </a:t>
            </a:r>
            <a:r>
              <a:rPr lang="en-US" sz="1800" dirty="0"/>
              <a:t>and sign and date Form </a:t>
            </a:r>
            <a:r>
              <a:rPr lang="en-US" sz="1800" dirty="0" smtClean="0"/>
              <a:t>13615, </a:t>
            </a:r>
            <a:r>
              <a:rPr lang="en-US" sz="1800" i="1" dirty="0"/>
              <a:t>Volunteer Standards of Conduct Agreement, </a:t>
            </a:r>
            <a:r>
              <a:rPr lang="en-US" sz="1800" dirty="0"/>
              <a:t>prior to working at a </a:t>
            </a:r>
            <a:r>
              <a:rPr lang="en-US" sz="1800" dirty="0" smtClean="0"/>
              <a:t>VITA/TCE </a:t>
            </a:r>
            <a:r>
              <a:rPr lang="en-US" sz="1800" dirty="0"/>
              <a:t>site.  In addition, return preparers, quality reviewers, site coordinators, and </a:t>
            </a:r>
            <a:r>
              <a:rPr lang="en-US" sz="1800" dirty="0" smtClean="0"/>
              <a:t>VITA/TCE </a:t>
            </a:r>
            <a:r>
              <a:rPr lang="en-US" sz="1800" dirty="0"/>
              <a:t>tax law instructors must certify in the Intake/Interview &amp; Quality Review and tax law prior to signing this form. This form is not valid until the site coordinator, sponsoring partner, instructor, or IRS contact confirms the volunteer’s identity, with photo ID, and signs and dates the form.</a:t>
            </a:r>
          </a:p>
        </p:txBody>
      </p:sp>
      <p:sp>
        <p:nvSpPr>
          <p:cNvPr id="8" name="TextBox 7"/>
          <p:cNvSpPr txBox="1"/>
          <p:nvPr/>
        </p:nvSpPr>
        <p:spPr>
          <a:xfrm>
            <a:off x="6934200" y="2057400"/>
            <a:ext cx="1810111" cy="461665"/>
          </a:xfrm>
          <a:prstGeom prst="rect">
            <a:avLst/>
          </a:prstGeom>
          <a:noFill/>
        </p:spPr>
        <p:txBody>
          <a:bodyPr wrap="none" rtlCol="0">
            <a:spAutoFit/>
          </a:bodyPr>
          <a:lstStyle/>
          <a:p>
            <a:r>
              <a:rPr lang="en-US" b="1" i="1" dirty="0" smtClean="0">
                <a:solidFill>
                  <a:srgbClr val="0070C0"/>
                </a:solidFill>
              </a:rPr>
              <a:t>critical text</a:t>
            </a:r>
            <a:endParaRPr lang="en-US" b="1" i="1" dirty="0">
              <a:solidFill>
                <a:srgbClr val="0070C0"/>
              </a:solidFill>
            </a:endParaRPr>
          </a:p>
        </p:txBody>
      </p:sp>
      <p:cxnSp>
        <p:nvCxnSpPr>
          <p:cNvPr id="10" name="Straight Arrow Connector 9"/>
          <p:cNvCxnSpPr/>
          <p:nvPr/>
        </p:nvCxnSpPr>
        <p:spPr>
          <a:xfrm flipH="1">
            <a:off x="7239000" y="2519065"/>
            <a:ext cx="304800" cy="60513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9" name="Slide Number Placeholder 8"/>
          <p:cNvSpPr>
            <a:spLocks noGrp="1"/>
          </p:cNvSpPr>
          <p:nvPr>
            <p:ph type="sldNum" sz="quarter" idx="11"/>
          </p:nvPr>
        </p:nvSpPr>
        <p:spPr/>
        <p:txBody>
          <a:bodyPr/>
          <a:lstStyle/>
          <a:p>
            <a:pPr>
              <a:defRPr/>
            </a:pPr>
            <a:fld id="{8596A7E3-79F7-4F32-B59E-855CF2F31DEC}" type="slidenum">
              <a:rPr lang="en-US" altLang="en-US" smtClean="0"/>
              <a:pPr>
                <a:defRPr/>
              </a:pPr>
              <a:t>8</a:t>
            </a:fld>
            <a:endParaRPr lang="en-US" altLang="en-US" dirty="0"/>
          </a:p>
        </p:txBody>
      </p:sp>
    </p:spTree>
    <p:extLst>
      <p:ext uri="{BB962C8B-B14F-4D97-AF65-F5344CB8AC3E}">
        <p14:creationId xmlns:p14="http://schemas.microsoft.com/office/powerpoint/2010/main" val="4231272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734786" y="926161"/>
            <a:ext cx="7674429" cy="5452414"/>
          </a:xfrm>
          <a:prstGeom prst="rect">
            <a:avLst/>
          </a:prstGeom>
        </p:spPr>
      </p:pic>
      <p:sp>
        <p:nvSpPr>
          <p:cNvPr id="4" name="Rounded Rectangle 3"/>
          <p:cNvSpPr/>
          <p:nvPr/>
        </p:nvSpPr>
        <p:spPr>
          <a:xfrm>
            <a:off x="3537857" y="2735418"/>
            <a:ext cx="3383280" cy="365760"/>
          </a:xfrm>
          <a:prstGeom prst="roundRect">
            <a:avLst>
              <a:gd name="adj" fmla="val 0"/>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ounded Rectangle 4"/>
          <p:cNvSpPr/>
          <p:nvPr/>
        </p:nvSpPr>
        <p:spPr>
          <a:xfrm>
            <a:off x="4435384" y="5895069"/>
            <a:ext cx="3931920" cy="457200"/>
          </a:xfrm>
          <a:prstGeom prst="round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Title 10"/>
          <p:cNvSpPr>
            <a:spLocks noGrp="1"/>
          </p:cNvSpPr>
          <p:nvPr>
            <p:ph type="title"/>
          </p:nvPr>
        </p:nvSpPr>
        <p:spPr>
          <a:xfrm>
            <a:off x="914400" y="68579"/>
            <a:ext cx="7391400" cy="1074421"/>
          </a:xfrm>
        </p:spPr>
        <p:txBody>
          <a:bodyPr/>
          <a:lstStyle/>
          <a:p>
            <a:pPr eaLnBrk="1" fontAlgn="auto" hangingPunct="1">
              <a:spcAft>
                <a:spcPts val="0"/>
              </a:spcAft>
              <a:defRPr/>
            </a:pPr>
            <a:r>
              <a:rPr lang="en-US" altLang="en-US" dirty="0" smtClean="0"/>
              <a:t>Form 13615, Page 2</a:t>
            </a:r>
            <a:endParaRPr lang="en-US" dirty="0"/>
          </a:p>
        </p:txBody>
      </p:sp>
      <p:sp>
        <p:nvSpPr>
          <p:cNvPr id="36871" name="TextBox 6"/>
          <p:cNvSpPr txBox="1">
            <a:spLocks noChangeArrowheads="1"/>
          </p:cNvSpPr>
          <p:nvPr/>
        </p:nvSpPr>
        <p:spPr bwMode="auto">
          <a:xfrm>
            <a:off x="4909457" y="2734284"/>
            <a:ext cx="1817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dirty="0">
                <a:solidFill>
                  <a:srgbClr val="3333FF"/>
                </a:solidFill>
                <a:cs typeface="Calibri" panose="020F0502020204030204" pitchFamily="34" charset="0"/>
              </a:rPr>
              <a:t>Electronic OK</a:t>
            </a:r>
          </a:p>
        </p:txBody>
      </p:sp>
      <p:sp>
        <p:nvSpPr>
          <p:cNvPr id="24584" name="TextBox 7"/>
          <p:cNvSpPr txBox="1">
            <a:spLocks noChangeArrowheads="1"/>
          </p:cNvSpPr>
          <p:nvPr/>
        </p:nvSpPr>
        <p:spPr bwMode="auto">
          <a:xfrm>
            <a:off x="5289550" y="5973877"/>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b="1" dirty="0">
                <a:solidFill>
                  <a:srgbClr val="3333FF"/>
                </a:solidFill>
                <a:cs typeface="Calibri" panose="020F0502020204030204" pitchFamily="34" charset="0"/>
              </a:rPr>
              <a:t>Must be Handwritten</a:t>
            </a:r>
          </a:p>
        </p:txBody>
      </p:sp>
      <p:sp>
        <p:nvSpPr>
          <p:cNvPr id="7" name="Rectangle 6"/>
          <p:cNvSpPr/>
          <p:nvPr/>
        </p:nvSpPr>
        <p:spPr>
          <a:xfrm>
            <a:off x="3951514" y="3276600"/>
            <a:ext cx="1447800" cy="762000"/>
          </a:xfrm>
          <a:prstGeom prst="rect">
            <a:avLst/>
          </a:prstGeom>
          <a:solidFill>
            <a:srgbClr val="E6B9B8">
              <a:alpha val="23137"/>
            </a:srgbClr>
          </a:solidFill>
          <a:ln w="28575">
            <a:solidFill>
              <a:srgbClr val="C3222E"/>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b="1" dirty="0" smtClean="0">
                <a:solidFill>
                  <a:srgbClr val="C00000"/>
                </a:solidFill>
              </a:rPr>
              <a:t>N/A</a:t>
            </a:r>
            <a:endParaRPr lang="en-US" b="1" dirty="0">
              <a:solidFill>
                <a:srgbClr val="C00000"/>
              </a:solidFill>
            </a:endParaRPr>
          </a:p>
        </p:txBody>
      </p:sp>
      <p:sp>
        <p:nvSpPr>
          <p:cNvPr id="2" name="Footer Placeholder 1"/>
          <p:cNvSpPr>
            <a:spLocks noGrp="1"/>
          </p:cNvSpPr>
          <p:nvPr>
            <p:ph type="ftr" sz="quarter" idx="10"/>
          </p:nvPr>
        </p:nvSpPr>
        <p:spPr/>
        <p:txBody>
          <a:bodyPr/>
          <a:lstStyle/>
          <a:p>
            <a:pPr>
              <a:defRPr/>
            </a:pPr>
            <a:r>
              <a:rPr lang="en-US" dirty="0" smtClean="0"/>
              <a:t>Volunteer Site Policies and Procedures – TY2016</a:t>
            </a:r>
            <a:endParaRPr lang="en-US" dirty="0"/>
          </a:p>
        </p:txBody>
      </p:sp>
      <p:sp>
        <p:nvSpPr>
          <p:cNvPr id="3" name="Slide Number Placeholder 2"/>
          <p:cNvSpPr>
            <a:spLocks noGrp="1"/>
          </p:cNvSpPr>
          <p:nvPr>
            <p:ph type="sldNum" sz="quarter" idx="11"/>
          </p:nvPr>
        </p:nvSpPr>
        <p:spPr/>
        <p:txBody>
          <a:bodyPr/>
          <a:lstStyle/>
          <a:p>
            <a:pPr>
              <a:defRPr/>
            </a:pPr>
            <a:fld id="{9ECFDFF5-547F-4F66-9711-7ABEB806AE7E}" type="slidenum">
              <a:rPr lang="en-US" altLang="en-US" smtClean="0"/>
              <a:pPr>
                <a:defRPr/>
              </a:pPr>
              <a:t>9</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584" grpId="0"/>
      <p:bldP spid="7" grpId="0" animBg="1"/>
    </p:bld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4005</Words>
  <Application>Microsoft Office PowerPoint</Application>
  <PresentationFormat>On-screen Show (4:3)</PresentationFormat>
  <Paragraphs>456</Paragraphs>
  <Slides>44</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ＭＳ Ｐゴシック</vt:lpstr>
      <vt:lpstr>Arial</vt:lpstr>
      <vt:lpstr>Calibri</vt:lpstr>
      <vt:lpstr>Verdana</vt:lpstr>
      <vt:lpstr>Wingdings</vt:lpstr>
      <vt:lpstr>NTTC</vt:lpstr>
      <vt:lpstr>Tax-Aide Policy and Procedures Review</vt:lpstr>
      <vt:lpstr>Goal</vt:lpstr>
      <vt:lpstr>Overall Objectives:</vt:lpstr>
      <vt:lpstr>Policies and Procedures</vt:lpstr>
      <vt:lpstr>Key Resource: Client Service Provider Digest</vt:lpstr>
      <vt:lpstr>IRS Volunteer Standards of Conduct</vt:lpstr>
      <vt:lpstr>IRS Volunteer Standards of Conduct</vt:lpstr>
      <vt:lpstr>Volunteer Standards of Conduct All volunteers must sign Form 13615</vt:lpstr>
      <vt:lpstr>Form 13615, Page 2</vt:lpstr>
      <vt:lpstr>Standards of Professionalism</vt:lpstr>
      <vt:lpstr>Standards of Professionalism</vt:lpstr>
      <vt:lpstr>Standards of Professionalism</vt:lpstr>
      <vt:lpstr>Standards of Professionalism</vt:lpstr>
      <vt:lpstr>Standards of Professionalism</vt:lpstr>
      <vt:lpstr>IRS Quality Site Requirements</vt:lpstr>
      <vt:lpstr>Summary of IRS Quality  Site Requirements (QSR)</vt:lpstr>
      <vt:lpstr>Quality Site Requirements </vt:lpstr>
      <vt:lpstr>What You Need to Know</vt:lpstr>
      <vt:lpstr>Required Training</vt:lpstr>
      <vt:lpstr>Required Tests</vt:lpstr>
      <vt:lpstr>What Volunteers Need to Know</vt:lpstr>
      <vt:lpstr>What Volunteers Need to Know</vt:lpstr>
      <vt:lpstr>What Volunteers Need to Know</vt:lpstr>
      <vt:lpstr>What Volunteers Need to Know</vt:lpstr>
      <vt:lpstr>What Volunteers Need to Know</vt:lpstr>
      <vt:lpstr>What Volunteers Need to Know</vt:lpstr>
      <vt:lpstr>What Volunteers Need to Know</vt:lpstr>
      <vt:lpstr>What Volunteers Need to Know</vt:lpstr>
      <vt:lpstr>What Volunteers Need to Know</vt:lpstr>
      <vt:lpstr>What Volunteers Need to Know</vt:lpstr>
      <vt:lpstr>Security of Taxpayer Information</vt:lpstr>
      <vt:lpstr>Security of Taxpayer Information</vt:lpstr>
      <vt:lpstr>Secure Equipment and Tax Data</vt:lpstr>
      <vt:lpstr>Loss of Equipment/Financial Data</vt:lpstr>
      <vt:lpstr>Summary: All Volunteers Must</vt:lpstr>
      <vt:lpstr>Summary: All Counselors Must</vt:lpstr>
      <vt:lpstr>Taxpayer Information and Responsibilities</vt:lpstr>
      <vt:lpstr>Taxpayer Information and Responsibilities (cont)</vt:lpstr>
      <vt:lpstr>Incident Review Protocol</vt:lpstr>
      <vt:lpstr>Reporting Incidents</vt:lpstr>
      <vt:lpstr>Reporting Incidents (cont)</vt:lpstr>
      <vt:lpstr>Closing for the Season</vt:lpstr>
      <vt:lpstr>Final Reminders: Volunteer Checklist</vt:lpstr>
      <vt:lpstr>Volunteer/Site Policies and Procedures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2013-11-03T23:06:19Z</dcterms:created>
  <dcterms:modified xsi:type="dcterms:W3CDTF">2016-10-25T19:27:07Z</dcterms:modified>
</cp:coreProperties>
</file>